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1004" r:id="rId2"/>
    <p:sldId id="1032" r:id="rId3"/>
    <p:sldId id="1022" r:id="rId4"/>
    <p:sldId id="1027" r:id="rId5"/>
    <p:sldId id="1028" r:id="rId6"/>
    <p:sldId id="1029" r:id="rId7"/>
    <p:sldId id="1030" r:id="rId8"/>
    <p:sldId id="1023" r:id="rId9"/>
    <p:sldId id="276" r:id="rId10"/>
    <p:sldId id="260" r:id="rId11"/>
    <p:sldId id="261" r:id="rId12"/>
    <p:sldId id="262" r:id="rId13"/>
    <p:sldId id="1024" r:id="rId14"/>
    <p:sldId id="1033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曹 蕾" initials="曹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0F0F0"/>
    <a:srgbClr val="EF6F76"/>
    <a:srgbClr val="D18282"/>
    <a:srgbClr val="C816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04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8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904B2-B657-4E47-A300-C4BBD8AFF063}" type="datetimeFigureOut">
              <a:rPr lang="zh-CN" altLang="en-US" smtClean="0"/>
              <a:t>2022/11/13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890CB-9E7C-4097-990A-26D60DCE51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E08978-A697-49C9-9D7C-56FA114C875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E08978-A697-49C9-9D7C-56FA114C875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E08978-A697-49C9-9D7C-56FA114C875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DE506FFD-8B27-444A-964F-E64D0BB3DAF0}" type="datetime2">
              <a:rPr lang="zh-CN" altLang="en-US" smtClean="0"/>
              <a:t>​</a:t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>
            <a:fillRect/>
          </a:stretch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3352562" y="6244170"/>
            <a:ext cx="5486876" cy="406590"/>
            <a:chOff x="3352562" y="6073254"/>
            <a:chExt cx="5486876" cy="406590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 userDrawn="1"/>
        </p:nvCxnSpPr>
        <p:spPr>
          <a:xfrm>
            <a:off x="1236000" y="1458025"/>
            <a:ext cx="972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 userDrawn="1"/>
        </p:nvCxnSpPr>
        <p:spPr>
          <a:xfrm>
            <a:off x="1191000" y="3673905"/>
            <a:ext cx="972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2"/>
          </p:nvPr>
        </p:nvSpPr>
        <p:spPr>
          <a:xfrm>
            <a:off x="0" y="749300"/>
            <a:ext cx="12203394" cy="319193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5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1069561" y="3383857"/>
            <a:ext cx="10052879" cy="106085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4644345" y="579869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​</a:t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4034910" y="5052868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>
            <a:fillRect/>
          </a:stretch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3352562" y="6252715"/>
            <a:ext cx="5486876" cy="406590"/>
            <a:chOff x="3352562" y="6073254"/>
            <a:chExt cx="5486876" cy="406590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>
              <a:fillRect/>
            </a:stretch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/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5" name="平行四边形 4"/>
          <p:cNvSpPr/>
          <p:nvPr userDrawn="1"/>
        </p:nvSpPr>
        <p:spPr>
          <a:xfrm>
            <a:off x="4144710" y="1537750"/>
            <a:ext cx="8047290" cy="3189811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建筑物&#10;&#10;自动生成的说明"/>
          <p:cNvPicPr>
            <a:picLocks noChangeAspect="1"/>
          </p:cNvPicPr>
          <p:nvPr userDrawn="1"/>
        </p:nvPicPr>
        <p:blipFill>
          <a:blip r:embed="rId3" cstate="print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86" y="2142500"/>
            <a:ext cx="8047290" cy="2590938"/>
          </a:xfrm>
          <a:prstGeom prst="rect">
            <a:avLst/>
          </a:prstGeom>
        </p:spPr>
      </p:pic>
      <p:sp>
        <p:nvSpPr>
          <p:cNvPr id="22" name="标题 1"/>
          <p:cNvSpPr>
            <a:spLocks noGrp="1"/>
          </p:cNvSpPr>
          <p:nvPr>
            <p:ph type="title" hasCustomPrompt="1"/>
          </p:nvPr>
        </p:nvSpPr>
        <p:spPr>
          <a:xfrm>
            <a:off x="5281297" y="2602227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/>
          <p:cNvSpPr>
            <a:spLocks noGrp="1"/>
          </p:cNvSpPr>
          <p:nvPr>
            <p:ph sz="quarter" idx="10" hasCustomPrompt="1"/>
          </p:nvPr>
        </p:nvSpPr>
        <p:spPr>
          <a:xfrm>
            <a:off x="7341280" y="4870088"/>
            <a:ext cx="224470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​</a:t>
            </a:fld>
            <a:endParaRPr lang="zh-CN" altLang="en-US" dirty="0"/>
          </a:p>
        </p:txBody>
      </p:sp>
      <p:sp>
        <p:nvSpPr>
          <p:cNvPr id="32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6819584" y="3810704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0" y="1119382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24558" y="4410381"/>
            <a:ext cx="3935296" cy="209291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 userDrawn="1"/>
        </p:nvPicPr>
        <p:blipFill rotWithShape="1">
          <a:blip r:embed="rId6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4" name="组合 3"/>
          <p:cNvGrpSpPr/>
          <p:nvPr userDrawn="1"/>
        </p:nvGrpSpPr>
        <p:grpSpPr>
          <a:xfrm>
            <a:off x="304800" y="2455636"/>
            <a:ext cx="4122059" cy="1462680"/>
            <a:chOff x="304800" y="2709636"/>
            <a:chExt cx="4122059" cy="1462680"/>
          </a:xfrm>
        </p:grpSpPr>
        <p:grpSp>
          <p:nvGrpSpPr>
            <p:cNvPr id="5" name="组合 4"/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0" name="矩形 9"/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 descr="图片包含 建筑物&#10;&#10;自动生成的说明"/>
                <p:cNvPicPr>
                  <a:picLocks noChangeAspect="1"/>
                </p:cNvPicPr>
                <p:nvPr/>
              </p:nvPicPr>
              <p:blipFill>
                <a:blip r:embed="rId3" cstate="print">
                  <a:alphaModFix amt="25000"/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8" name="文本框 7"/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accent1"/>
                    </a:solidFill>
                  </a:rPr>
                  <a:t>目  录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5772150" y="0"/>
            <a:ext cx="641985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/>
          <p:cNvSpPr/>
          <p:nvPr userDrawn="1"/>
        </p:nvSpPr>
        <p:spPr>
          <a:xfrm flipV="1">
            <a:off x="5672624" y="0"/>
            <a:ext cx="90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34970" y="685800"/>
            <a:ext cx="4122060" cy="1462680"/>
            <a:chOff x="667655" y="1497651"/>
            <a:chExt cx="4122060" cy="1462680"/>
          </a:xfrm>
        </p:grpSpPr>
        <p:grpSp>
          <p:nvGrpSpPr>
            <p:cNvPr id="7" name="组合 6"/>
            <p:cNvGrpSpPr/>
            <p:nvPr/>
          </p:nvGrpSpPr>
          <p:grpSpPr>
            <a:xfrm>
              <a:off x="667656" y="1497651"/>
              <a:ext cx="4122059" cy="1438728"/>
              <a:chOff x="537028" y="1493158"/>
              <a:chExt cx="4122059" cy="1438728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537029" y="1493158"/>
                <a:ext cx="4122058" cy="1438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 descr="图片包含 建筑物&#10;&#10;自动生成的说明"/>
              <p:cNvPicPr>
                <a:picLocks noChangeAspect="1"/>
              </p:cNvPicPr>
              <p:nvPr/>
            </p:nvPicPr>
            <p:blipFill>
              <a:blip r:embed="rId3" cstate="print">
                <a:alphaModFix amt="25000"/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28" y="1604731"/>
                <a:ext cx="4122058" cy="1327155"/>
              </a:xfrm>
              <a:prstGeom prst="rect">
                <a:avLst/>
              </a:prstGeom>
              <a:effectLst/>
            </p:spPr>
          </p:pic>
        </p:grpSp>
        <p:sp>
          <p:nvSpPr>
            <p:cNvPr id="8" name="文本框 7"/>
            <p:cNvSpPr txBox="1"/>
            <p:nvPr/>
          </p:nvSpPr>
          <p:spPr>
            <a:xfrm>
              <a:off x="667655" y="1755350"/>
              <a:ext cx="41220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1"/>
                  </a:solidFill>
                </a:rPr>
                <a:t>目         录</a:t>
              </a: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2683685" y="854302"/>
              <a:ext cx="90000" cy="4122058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47" y="797373"/>
            <a:ext cx="1590855" cy="1114981"/>
          </a:xfrm>
          <a:prstGeom prst="rect">
            <a:avLst/>
          </a:prstGeom>
        </p:spPr>
      </p:pic>
      <p:sp>
        <p:nvSpPr>
          <p:cNvPr id="13" name="图片占位符 12"/>
          <p:cNvSpPr>
            <a:spLocks noGrp="1"/>
          </p:cNvSpPr>
          <p:nvPr userDrawn="1">
            <p:ph type="pic" sz="quarter" idx="10"/>
          </p:nvPr>
        </p:nvSpPr>
        <p:spPr>
          <a:xfrm>
            <a:off x="-19050" y="3428999"/>
            <a:ext cx="12211050" cy="342899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矩形 13"/>
          <p:cNvSpPr/>
          <p:nvPr userDrawn="1"/>
        </p:nvSpPr>
        <p:spPr>
          <a:xfrm rot="16200000" flipV="1">
            <a:off x="6051001" y="-2738344"/>
            <a:ext cx="90000" cy="121989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2" name="矩形 41"/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35" name="图片 34"/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39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4" name="图片占位符 33"/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5842000" cy="68770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/>
          <p:cNvSpPr>
            <a:spLocks noGrp="1"/>
          </p:cNvSpPr>
          <p:nvPr>
            <p:ph type="title"/>
          </p:nvPr>
        </p:nvSpPr>
        <p:spPr>
          <a:xfrm>
            <a:off x="6238874" y="3047028"/>
            <a:ext cx="5648325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9" name="文本占位符 38"/>
          <p:cNvSpPr>
            <a:spLocks noGrp="1"/>
          </p:cNvSpPr>
          <p:nvPr>
            <p:ph type="body" sz="quarter" idx="11" hasCustomPrompt="1"/>
          </p:nvPr>
        </p:nvSpPr>
        <p:spPr>
          <a:xfrm>
            <a:off x="6238874" y="4054685"/>
            <a:ext cx="5648325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/>
          <a:srcRect l="49487" r="1345"/>
          <a:stretch>
            <a:fillRect/>
          </a:stretch>
        </p:blipFill>
        <p:spPr>
          <a:xfrm>
            <a:off x="6238430" y="6041797"/>
            <a:ext cx="5920443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/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21" name="文本占位符 31"/>
          <p:cNvSpPr>
            <a:spLocks noGrp="1"/>
          </p:cNvSpPr>
          <p:nvPr>
            <p:ph type="body" sz="quarter" idx="14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平行四边形 10"/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平行四边形 11"/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(标题导航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/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11" name="平行四边形 10"/>
          <p:cNvSpPr/>
          <p:nvPr userDrawn="1"/>
        </p:nvSpPr>
        <p:spPr>
          <a:xfrm>
            <a:off x="99533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标题一</a:t>
            </a:r>
          </a:p>
        </p:txBody>
      </p:sp>
      <p:sp>
        <p:nvSpPr>
          <p:cNvPr id="12" name="平行四边形 11"/>
          <p:cNvSpPr/>
          <p:nvPr userDrawn="1"/>
        </p:nvSpPr>
        <p:spPr>
          <a:xfrm>
            <a:off x="2831521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标题二</a:t>
            </a:r>
          </a:p>
        </p:txBody>
      </p:sp>
      <p:sp>
        <p:nvSpPr>
          <p:cNvPr id="15" name="平行四边形 14"/>
          <p:cNvSpPr/>
          <p:nvPr userDrawn="1"/>
        </p:nvSpPr>
        <p:spPr>
          <a:xfrm>
            <a:off x="4645215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标题三</a:t>
            </a:r>
          </a:p>
        </p:txBody>
      </p:sp>
      <p:sp>
        <p:nvSpPr>
          <p:cNvPr id="16" name="平行四边形 15"/>
          <p:cNvSpPr/>
          <p:nvPr userDrawn="1"/>
        </p:nvSpPr>
        <p:spPr>
          <a:xfrm>
            <a:off x="6481406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标题四</a:t>
            </a:r>
          </a:p>
        </p:txBody>
      </p:sp>
      <p:sp>
        <p:nvSpPr>
          <p:cNvPr id="17" name="平行四边形 16"/>
          <p:cNvSpPr/>
          <p:nvPr userDrawn="1"/>
        </p:nvSpPr>
        <p:spPr>
          <a:xfrm>
            <a:off x="829510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标题五</a:t>
            </a: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 rotWithShape="1">
          <a:blip r:embed="rId4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21" name="平行四边形 20"/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/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18" name="平行四边形 17"/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44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 descr="图片包含 户外, 标牌, 黑色&#10;&#10;自动生成的说明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8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/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/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 hasCustomPrompt="1"/>
          </p:nvPr>
        </p:nvSpPr>
        <p:spPr>
          <a:xfrm>
            <a:off x="319056" y="766710"/>
            <a:ext cx="11568144" cy="476579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30000"/>
              </a:lnSpc>
              <a:buFontTx/>
              <a:buBlip>
                <a:blip r:embed="rId4"/>
              </a:buBlip>
              <a:defRPr sz="2000">
                <a:solidFill>
                  <a:schemeClr val="accent2"/>
                </a:solidFill>
              </a:defRPr>
            </a:lvl1pPr>
            <a:lvl2pPr>
              <a:lnSpc>
                <a:spcPct val="130000"/>
              </a:lnSpc>
              <a:defRPr sz="2000">
                <a:solidFill>
                  <a:schemeClr val="accent2"/>
                </a:solidFill>
              </a:defRPr>
            </a:lvl2pPr>
            <a:lvl3pPr>
              <a:lnSpc>
                <a:spcPct val="130000"/>
              </a:lnSpc>
              <a:defRPr sz="1800">
                <a:solidFill>
                  <a:schemeClr val="accent2"/>
                </a:solidFill>
              </a:defRPr>
            </a:lvl3pPr>
            <a:lvl4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4pPr>
            <a:lvl5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1" name="平行四边形 20"/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/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>
            <a:fillRect/>
          </a:stretch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/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图片包含 户外, 标牌, 黑色&#10;&#10;自动生成的说明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828" y="853340"/>
            <a:ext cx="1656344" cy="1656344"/>
          </a:xfrm>
          <a:prstGeom prst="rect">
            <a:avLst/>
          </a:prstGeom>
        </p:spPr>
      </p:pic>
      <p:sp>
        <p:nvSpPr>
          <p:cNvPr id="20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&#10;&#10;自动生成的说明"/>
          <p:cNvPicPr>
            <a:picLocks noChangeAspect="1"/>
          </p:cNvPicPr>
          <p:nvPr userDrawn="1"/>
        </p:nvPicPr>
        <p:blipFill>
          <a:blip r:embed="rId2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/>
          <p:cNvCxnSpPr/>
          <p:nvPr userDrawn="1"/>
        </p:nvCxnSpPr>
        <p:spPr>
          <a:xfrm>
            <a:off x="7322504" y="1488254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 userDrawn="1"/>
        </p:nvCxnSpPr>
        <p:spPr>
          <a:xfrm>
            <a:off x="7322504" y="4146847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5033473" y="2496180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01" y="1860735"/>
            <a:ext cx="2858911" cy="23322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/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1"/>
          <p:cNvSpPr>
            <a:spLocks noGrp="1"/>
          </p:cNvSpPr>
          <p:nvPr>
            <p:ph type="body" sz="quarter" idx="11"/>
          </p:nvPr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1" spc="600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>
            <a:fillRect/>
          </a:stretch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8" name="任意多边形: 形状 17"/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 descr="图片包含 建筑物&#10;&#10;自动生成的说明"/>
          <p:cNvPicPr>
            <a:picLocks noChangeAspect="1"/>
          </p:cNvPicPr>
          <p:nvPr userDrawn="1"/>
        </p:nvPicPr>
        <p:blipFill>
          <a:blip r:embed="rId4">
            <a:alphaModFix amt="20000"/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（lowpoly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建筑物, 圆屋顶, 地板&#10;&#10;描述已自动生成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1">
    <p:bg bwMode="auto"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>
            <a:lvl1pPr>
              <a:defRPr sz="2800">
                <a:solidFill>
                  <a:srgbClr val="A8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文本占位符 2"/>
          <p:cNvSpPr>
            <a:spLocks noGrp="1"/>
          </p:cNvSpPr>
          <p:nvPr>
            <p:ph idx="1"/>
          </p:nvPr>
        </p:nvSpPr>
        <p:spPr>
          <a:xfrm>
            <a:off x="572811" y="1408724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0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0849970" y="6515101"/>
            <a:ext cx="103723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.xml"/><Relationship Id="rId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-23309"/>
            <a:ext cx="12191667" cy="3722615"/>
          </a:xfrm>
          <a:prstGeom prst="rect">
            <a:avLst/>
          </a:prstGeom>
          <a:solidFill>
            <a:srgbClr val="C8141E"/>
          </a:solidFill>
          <a:ln w="190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E1E1E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8" b="31425"/>
          <a:stretch>
            <a:fillRect/>
          </a:stretch>
        </p:blipFill>
        <p:spPr>
          <a:xfrm>
            <a:off x="-1341" y="3731396"/>
            <a:ext cx="12191667" cy="3158642"/>
          </a:xfrm>
          <a:prstGeom prst="rect">
            <a:avLst/>
          </a:prstGeom>
        </p:spPr>
      </p:pic>
      <p:sp>
        <p:nvSpPr>
          <p:cNvPr id="17" name="标题 2"/>
          <p:cNvSpPr txBox="1"/>
          <p:nvPr/>
        </p:nvSpPr>
        <p:spPr>
          <a:xfrm>
            <a:off x="1003" y="1274724"/>
            <a:ext cx="12190997" cy="1627085"/>
          </a:xfrm>
          <a:prstGeom prst="rect">
            <a:avLst/>
          </a:prstGeom>
        </p:spPr>
        <p:txBody>
          <a:bodyPr vert="horz" lIns="96770" tIns="48385" rIns="96770" bIns="48385" rtlCol="0" anchor="b">
            <a:noAutofit/>
          </a:bodyPr>
          <a:lstStyle>
            <a:lvl1pPr algn="l" defTabSz="86423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67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400" fontAlgn="auto">
              <a:lnSpc>
                <a:spcPct val="100000"/>
              </a:lnSpc>
              <a:spcAft>
                <a:spcPts val="1905"/>
              </a:spcAft>
            </a:pPr>
            <a:r>
              <a:rPr lang="zh-CN" altLang="en-US" sz="4800" b="1" dirty="0">
                <a:solidFill>
                  <a:srgbClr val="FFFFFF"/>
                </a:solidFill>
                <a:latin typeface="微软雅黑" panose="020B0503020204020204" pitchFamily="34" charset="-122"/>
              </a:rPr>
              <a:t>上海交通大学助学金申请指南</a:t>
            </a:r>
            <a:endParaRPr lang="en-US" altLang="zh-CN" sz="48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 defTabSz="914400" fontAlgn="auto">
              <a:lnSpc>
                <a:spcPct val="100000"/>
              </a:lnSpc>
              <a:spcAft>
                <a:spcPts val="1905"/>
              </a:spcAft>
            </a:pPr>
            <a:r>
              <a:rPr lang="zh-CN" altLang="en-US" sz="4800" b="1">
                <a:solidFill>
                  <a:srgbClr val="FFFFFF"/>
                </a:solidFill>
                <a:latin typeface="微软雅黑" panose="020B0503020204020204" pitchFamily="34" charset="-122"/>
              </a:rPr>
              <a:t>（学生）</a:t>
            </a:r>
            <a:endParaRPr lang="zh-CN" altLang="en-US" sz="48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984100" y="88314"/>
            <a:ext cx="8783024" cy="598488"/>
          </a:xfrm>
        </p:spPr>
        <p:txBody>
          <a:bodyPr/>
          <a:lstStyle/>
          <a:p>
            <a:r>
              <a:rPr lang="zh-CN" altLang="en-US" dirty="0"/>
              <a:t>设奖方名称一栏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C68529CB-81FB-FEA1-262F-0325C65DEA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898203"/>
              </p:ext>
            </p:extLst>
          </p:nvPr>
        </p:nvGraphicFramePr>
        <p:xfrm>
          <a:off x="255453" y="767703"/>
          <a:ext cx="5760718" cy="5764968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4096417">
                  <a:extLst>
                    <a:ext uri="{9D8B030D-6E8A-4147-A177-3AD203B41FA5}">
                      <a16:colId xmlns:a16="http://schemas.microsoft.com/office/drawing/2014/main" val="569650973"/>
                    </a:ext>
                  </a:extLst>
                </a:gridCol>
                <a:gridCol w="1664301">
                  <a:extLst>
                    <a:ext uri="{9D8B030D-6E8A-4147-A177-3AD203B41FA5}">
                      <a16:colId xmlns:a16="http://schemas.microsoft.com/office/drawing/2014/main" val="2715559245"/>
                    </a:ext>
                  </a:extLst>
                </a:gridCol>
              </a:tblGrid>
              <a:tr h="267642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solidFill>
                            <a:schemeClr val="accent5"/>
                          </a:solidFill>
                          <a:effectLst/>
                        </a:rPr>
                        <a:t>奖项</a:t>
                      </a:r>
                      <a:endParaRPr lang="zh-CN" altLang="en-US" sz="1800" b="1" i="0" u="none" strike="noStrike" dirty="0">
                        <a:solidFill>
                          <a:schemeClr val="accent5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u="none" strike="noStrike" dirty="0">
                          <a:solidFill>
                            <a:schemeClr val="accent5"/>
                          </a:solidFill>
                          <a:effectLst/>
                        </a:rPr>
                        <a:t>设奖方</a:t>
                      </a:r>
                      <a:endParaRPr lang="zh-CN" altLang="en-US" sz="1800" b="1" i="0" u="none" strike="noStrike" dirty="0">
                        <a:solidFill>
                          <a:schemeClr val="accent5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3879485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</a:rPr>
                        <a:t>58</a:t>
                      </a:r>
                      <a:r>
                        <a:rPr lang="zh-CN" altLang="en-US" sz="900" u="none" strike="noStrike" dirty="0">
                          <a:effectLst/>
                        </a:rPr>
                        <a:t>届船院校友助学金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周修典学长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9516877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爱菊助学金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刘浩清公益基金会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2397144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蔡淑芬奖助学金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朱全美先生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3008538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何绍诗奖学金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何能学姐、何奇女士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52903056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“黄振”博士助学基金、“刘聘三、张玲香”博士助学基金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刘有明学嫂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23107217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江西校友会助学金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江西校友会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09651128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林胜兴杨素英帮困助学金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林胜兴教授、杨素英教授伉俪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0690614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罗伯特斯坦</a:t>
                      </a:r>
                      <a:r>
                        <a:rPr lang="en-US" altLang="zh-CN" sz="900" u="none" strike="noStrike">
                          <a:effectLst/>
                        </a:rPr>
                        <a:t>-</a:t>
                      </a:r>
                      <a:r>
                        <a:rPr lang="zh-CN" altLang="en-US" sz="900" u="none" strike="noStrike">
                          <a:effectLst/>
                        </a:rPr>
                        <a:t>严国觉励学金 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严国觉学长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95583775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勤俭助学金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杨臣勋勤俭基金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44610206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陶哲甫助学金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陶潘丽瑶学嫂及家人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4666866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王烨倪海琛励学金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王烨学长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50923713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校友爱心助学金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上海交通大学校友会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70269437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校友爱心助学金（马家騄专项）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马家騄学长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3257436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熊继昭奖助学金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吕庆元学长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2159767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赵曾珏、秦昭华助学金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美洲校友总会基金会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81262942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铸人计划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dirty="0">
                          <a:effectLst/>
                        </a:rPr>
                        <a:t>87-90</a:t>
                      </a:r>
                      <a:r>
                        <a:rPr lang="zh-CN" altLang="en-US" sz="900" u="none" strike="noStrike" dirty="0">
                          <a:effectLst/>
                        </a:rPr>
                        <a:t>级学长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626158042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一路有你</a:t>
                      </a:r>
                      <a:r>
                        <a:rPr lang="en-US" altLang="zh-CN" sz="900" u="none" strike="noStrike">
                          <a:effectLst/>
                        </a:rPr>
                        <a:t>-</a:t>
                      </a:r>
                      <a:r>
                        <a:rPr lang="zh-CN" altLang="en-US" sz="900" u="none" strike="noStrike">
                          <a:effectLst/>
                        </a:rPr>
                        <a:t>校友励学金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校友（具体看备注）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9333089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宁波校友会奖助学金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宁波校友会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68951884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宁波爱心</a:t>
                      </a:r>
                      <a:r>
                        <a:rPr lang="en-US" altLang="zh-CN" sz="900" u="none" strike="noStrike" dirty="0">
                          <a:effectLst/>
                        </a:rPr>
                        <a:t>—</a:t>
                      </a:r>
                      <a:r>
                        <a:rPr lang="zh-CN" altLang="en-US" sz="900" u="none" strike="noStrike" dirty="0">
                          <a:effectLst/>
                        </a:rPr>
                        <a:t>宁波校友会助学基金（广天专项）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宁波校友会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18166648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云南校友会助学金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云南校友会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011812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邵璘校友助学金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邵璘学长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95644964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>
                          <a:effectLst/>
                        </a:rPr>
                        <a:t>77</a:t>
                      </a:r>
                      <a:r>
                        <a:rPr lang="zh-CN" altLang="en-US" sz="900" u="none" strike="noStrike">
                          <a:effectLst/>
                        </a:rPr>
                        <a:t>、</a:t>
                      </a:r>
                      <a:r>
                        <a:rPr lang="en-US" altLang="zh-CN" sz="900" u="none" strike="noStrike">
                          <a:effectLst/>
                        </a:rPr>
                        <a:t>78</a:t>
                      </a:r>
                      <a:r>
                        <a:rPr lang="zh-CN" altLang="en-US" sz="900" u="none" strike="noStrike">
                          <a:effectLst/>
                        </a:rPr>
                        <a:t>级校友励学金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  <a:r>
                        <a:rPr lang="zh-CN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lang="en-US" altLang="zh-CN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  <a:r>
                        <a:rPr lang="zh-CN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级校友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8695609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小米助学金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北京小米公益基金会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73618957"/>
                  </a:ext>
                </a:extLst>
              </a:tr>
              <a:tr h="228777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b="1" u="none" strike="noStrike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上海市慈善基金会慈善教育基金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上海市慈善基金会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9215884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6EC13EE-269E-57BF-131F-B2EB9BE723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569134"/>
              </p:ext>
            </p:extLst>
          </p:nvPr>
        </p:nvGraphicFramePr>
        <p:xfrm>
          <a:off x="6175831" y="766149"/>
          <a:ext cx="5523752" cy="5797966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3945537">
                  <a:extLst>
                    <a:ext uri="{9D8B030D-6E8A-4147-A177-3AD203B41FA5}">
                      <a16:colId xmlns:a16="http://schemas.microsoft.com/office/drawing/2014/main" val="443248298"/>
                    </a:ext>
                  </a:extLst>
                </a:gridCol>
                <a:gridCol w="1578215">
                  <a:extLst>
                    <a:ext uri="{9D8B030D-6E8A-4147-A177-3AD203B41FA5}">
                      <a16:colId xmlns:a16="http://schemas.microsoft.com/office/drawing/2014/main" val="4149395330"/>
                    </a:ext>
                  </a:extLst>
                </a:gridCol>
              </a:tblGrid>
              <a:tr h="2614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奖项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800" b="1" u="none" strike="noStrike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设奖方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5611040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润励学金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葛群学长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1173433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正德馨助学金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徐学长伉俪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0262382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国宾奖助学金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美洲校友总会基金会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91509958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联想新生助学金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联想（北京）有限公司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91208116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胡燮和奖助学金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胡燮和学长儿子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1188445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健博助学金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梁慧雯女士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57785896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金清扬奖助学金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金清扬先生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74529376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刘永龄助学金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刘永龄基金会有限公司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6242571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上海市甬协公益基金会助学金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上海市甬协公益基金会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04508652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寒冬送温暖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上海市甬协公益基金会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787031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叔蘋助学金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叔蘋同学会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11315911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汤菊梅助学金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汤菊梅女士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80383844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中国海油大学生助学基金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中国宋庆龄基金会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48265714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任闻玉助学金  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任九皋先生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74862273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柏年助学金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王柏年先生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70986024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郭谢碧蓉助学金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郭谢碧蓉基金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40449702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金宝助学金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金宝慈善基金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1830090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台湾东华书局助学金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台湾东华书局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63575213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伍威权伙食资助基金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伍威权基金会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8470312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张明为全额奖助学金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张明为慈善基金会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50661497"/>
                  </a:ext>
                </a:extLst>
              </a:tr>
              <a:tr h="26147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张乃新奖助学金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张乃新基金会  </a:t>
                      </a:r>
                      <a:br>
                        <a:rPr lang="zh-CN" altLang="en-US" sz="900" u="none" strike="noStrike">
                          <a:effectLst/>
                        </a:rPr>
                      </a:br>
                      <a:r>
                        <a:rPr lang="zh-CN" altLang="en-US" sz="900" u="none" strike="noStrike">
                          <a:effectLst/>
                        </a:rPr>
                        <a:t>刘伦先生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1356332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徐雪梅励学金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徐雪梅女士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37092058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effectLst/>
                        </a:rPr>
                        <a:t>SMC</a:t>
                      </a:r>
                      <a:r>
                        <a:rPr lang="zh-CN" altLang="en-US" sz="900" u="none" strike="noStrike" dirty="0">
                          <a:effectLst/>
                        </a:rPr>
                        <a:t>助学金  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北京</a:t>
                      </a:r>
                      <a:r>
                        <a:rPr lang="en-US" altLang="zh-CN" sz="900" u="none" strike="noStrike">
                          <a:effectLst/>
                        </a:rPr>
                        <a:t>SMC</a:t>
                      </a:r>
                      <a:r>
                        <a:rPr lang="zh-CN" altLang="en-US" sz="900" u="none" strike="noStrike">
                          <a:effectLst/>
                        </a:rPr>
                        <a:t>教育基金会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18337488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金宝医学院助学金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金宝慈善基金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7662854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张丽娟助学金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张丽娟女士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75102784"/>
                  </a:ext>
                </a:extLst>
              </a:tr>
              <a:tr h="392219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国泰君安证券奖助学金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上海国泰君安社会公益基金会</a:t>
                      </a:r>
                      <a:br>
                        <a:rPr lang="zh-CN" altLang="en-US" sz="900" u="none" strike="noStrike">
                          <a:effectLst/>
                        </a:rPr>
                      </a:br>
                      <a:r>
                        <a:rPr lang="zh-CN" altLang="en-US" sz="900" u="none" strike="noStrike">
                          <a:effectLst/>
                        </a:rPr>
                        <a:t>国泰君安证券股份有限公司上海分公司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66571951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林陈孝文助学金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陈晓梅女士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36491127"/>
                  </a:ext>
                </a:extLst>
              </a:tr>
              <a:tr h="18607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>
                          <a:effectLst/>
                        </a:rPr>
                        <a:t>校友思源励学金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900" u="none" strike="noStrike" dirty="0">
                          <a:effectLst/>
                        </a:rPr>
                        <a:t>聂梅励、钱亦平</a:t>
                      </a:r>
                      <a:endParaRPr lang="zh-CN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3044387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53540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年度个人总结线上操作指南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9443" y="2349943"/>
            <a:ext cx="1031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8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984100" y="88314"/>
            <a:ext cx="8783024" cy="598488"/>
          </a:xfrm>
        </p:spPr>
        <p:txBody>
          <a:bodyPr/>
          <a:lstStyle/>
          <a:p>
            <a:r>
              <a:rPr lang="zh-CN" altLang="en-US" dirty="0"/>
              <a:t>年度个人总结申请及审批流程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2628023" y="1536847"/>
            <a:ext cx="1834436" cy="3223882"/>
            <a:chOff x="2779701" y="761123"/>
            <a:chExt cx="1834436" cy="3223882"/>
          </a:xfrm>
        </p:grpSpPr>
        <p:sp>
          <p:nvSpPr>
            <p:cNvPr id="6" name="圆角矩形 5">
              <a:hlinkClick r:id="rId4" action="ppaction://hlinksldjump"/>
            </p:cNvPr>
            <p:cNvSpPr/>
            <p:nvPr/>
          </p:nvSpPr>
          <p:spPr>
            <a:xfrm>
              <a:off x="3600054" y="76112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学生填写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779701" y="2230679"/>
              <a:ext cx="1834436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1.【</a:t>
              </a:r>
              <a:r>
                <a:rPr lang="zh-CN" altLang="en-US" b="1" dirty="0"/>
                <a:t>学生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获得</a:t>
              </a:r>
              <a:r>
                <a:rPr lang="zh-CN" altLang="en-US" b="1" dirty="0">
                  <a:solidFill>
                    <a:srgbClr val="C00000"/>
                  </a:solidFill>
                  <a:highlight>
                    <a:srgbClr val="FFFF00"/>
                  </a:highlight>
                </a:rPr>
                <a:t>上年度助学金的同学提交</a:t>
              </a:r>
              <a:r>
                <a:rPr lang="zh-CN" altLang="en-US" b="1" dirty="0"/>
                <a:t>年度个人总结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（</a:t>
              </a:r>
              <a:r>
                <a:rPr lang="zh-CN" altLang="en-US" b="1" dirty="0">
                  <a:solidFill>
                    <a:srgbClr val="C00000"/>
                  </a:solidFill>
                </a:rPr>
                <a:t>名单已下发至院系</a:t>
              </a:r>
              <a:r>
                <a:rPr lang="zh-CN" altLang="en-US" b="1" dirty="0"/>
                <a:t>）</a:t>
              </a:r>
              <a:endParaRPr lang="en-US" altLang="zh-CN" b="1" dirty="0"/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565076" y="1536847"/>
            <a:ext cx="1559720" cy="3497305"/>
            <a:chOff x="4506112" y="761123"/>
            <a:chExt cx="1559720" cy="3497305"/>
          </a:xfrm>
        </p:grpSpPr>
        <p:sp>
          <p:nvSpPr>
            <p:cNvPr id="24" name="圆角矩形 23"/>
            <p:cNvSpPr/>
            <p:nvPr/>
          </p:nvSpPr>
          <p:spPr>
            <a:xfrm>
              <a:off x="5108179" y="76112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思政考核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506112" y="2227103"/>
              <a:ext cx="1559720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2.【</a:t>
              </a:r>
              <a:r>
                <a:rPr lang="zh-CN" altLang="en-US" b="1" dirty="0"/>
                <a:t>思政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进行审核，并对上一年获得发展助学金的同学进行</a:t>
              </a:r>
              <a:r>
                <a:rPr lang="en-US" altLang="zh-CN" b="1" dirty="0">
                  <a:solidFill>
                    <a:srgbClr val="C00000"/>
                  </a:solidFill>
                </a:rPr>
                <a:t>ABC</a:t>
              </a:r>
              <a:r>
                <a:rPr lang="zh-CN" altLang="en-US" b="1" dirty="0"/>
                <a:t>档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考核评定</a:t>
              </a:r>
              <a:endParaRPr lang="zh-CN" altLang="en-US" b="1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314289" y="1536847"/>
            <a:ext cx="1559720" cy="2097881"/>
            <a:chOff x="6018609" y="761123"/>
            <a:chExt cx="1559720" cy="2097881"/>
          </a:xfrm>
        </p:grpSpPr>
        <p:sp>
          <p:nvSpPr>
            <p:cNvPr id="26" name="圆角矩形 25">
              <a:hlinkClick r:id="" action="ppaction://noaction"/>
            </p:cNvPr>
            <p:cNvSpPr/>
            <p:nvPr/>
          </p:nvSpPr>
          <p:spPr>
            <a:xfrm>
              <a:off x="6616304" y="76112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院系审核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018609" y="2212673"/>
              <a:ext cx="15597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3.【</a:t>
              </a:r>
              <a:r>
                <a:rPr lang="zh-CN" altLang="en-US" b="1" dirty="0"/>
                <a:t>院系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7822413" y="1405581"/>
            <a:ext cx="1559720" cy="2248374"/>
            <a:chOff x="7526733" y="629857"/>
            <a:chExt cx="1559720" cy="2248374"/>
          </a:xfrm>
        </p:grpSpPr>
        <p:sp>
          <p:nvSpPr>
            <p:cNvPr id="28" name="圆角矩形 27"/>
            <p:cNvSpPr/>
            <p:nvPr/>
          </p:nvSpPr>
          <p:spPr>
            <a:xfrm>
              <a:off x="8124428" y="629857"/>
              <a:ext cx="364331" cy="1512689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学生处审核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526733" y="2231900"/>
              <a:ext cx="15597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4.【</a:t>
              </a:r>
              <a:r>
                <a:rPr lang="zh-CN" altLang="en-US" b="1" dirty="0"/>
                <a:t>学生处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cxnSp>
        <p:nvCxnSpPr>
          <p:cNvPr id="31" name="直接箭头连接符 30"/>
          <p:cNvCxnSpPr>
            <a:stCxn id="6" idx="3"/>
            <a:endCxn id="24" idx="1"/>
          </p:cNvCxnSpPr>
          <p:nvPr/>
        </p:nvCxnSpPr>
        <p:spPr>
          <a:xfrm>
            <a:off x="3812707" y="2161925"/>
            <a:ext cx="135443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4" idx="3"/>
            <a:endCxn id="26" idx="1"/>
          </p:cNvCxnSpPr>
          <p:nvPr/>
        </p:nvCxnSpPr>
        <p:spPr>
          <a:xfrm>
            <a:off x="5531474" y="2161925"/>
            <a:ext cx="13805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26" idx="3"/>
            <a:endCxn id="28" idx="1"/>
          </p:cNvCxnSpPr>
          <p:nvPr/>
        </p:nvCxnSpPr>
        <p:spPr>
          <a:xfrm>
            <a:off x="7276315" y="2161925"/>
            <a:ext cx="1143793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平行四边形 40"/>
          <p:cNvSpPr/>
          <p:nvPr/>
        </p:nvSpPr>
        <p:spPr>
          <a:xfrm rot="5400000">
            <a:off x="-1129304" y="2485640"/>
            <a:ext cx="4226808" cy="718487"/>
          </a:xfrm>
          <a:prstGeom prst="parallelogram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400" b="1" dirty="0"/>
              <a:t>年度个人总结流程</a:t>
            </a:r>
          </a:p>
        </p:txBody>
      </p:sp>
      <p:sp>
        <p:nvSpPr>
          <p:cNvPr id="2" name="矩形 1"/>
          <p:cNvSpPr/>
          <p:nvPr/>
        </p:nvSpPr>
        <p:spPr>
          <a:xfrm>
            <a:off x="842883" y="5298938"/>
            <a:ext cx="10699006" cy="1341649"/>
          </a:xfrm>
          <a:prstGeom prst="rect">
            <a:avLst/>
          </a:prstGeom>
          <a:ln w="19050">
            <a:solidFill>
              <a:schemeClr val="tx1"/>
            </a:solidFill>
            <a:prstDash val="lgDashDotDot"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A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档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30%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：计划完成为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100%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、成绩排名年级前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50%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、积极参加公益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/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课内外活动（以上三条皆满足）</a:t>
            </a:r>
            <a:endParaRPr lang="en-US" altLang="zh-CN" sz="1400" b="1" dirty="0">
              <a:solidFill>
                <a:srgbClr val="C00000"/>
              </a:solidFill>
              <a:latin typeface="+mn-ea"/>
            </a:endParaRPr>
          </a:p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B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档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40%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：计划完成为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75%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且上一学年成绩挂科少于三门</a:t>
            </a:r>
            <a:endParaRPr lang="en-US" altLang="zh-CN" sz="1400" b="1" dirty="0">
              <a:solidFill>
                <a:srgbClr val="C00000"/>
              </a:solidFill>
              <a:latin typeface="+mn-ea"/>
            </a:endParaRPr>
          </a:p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C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档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30%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：计划完成小于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50%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、成绩出现三门（含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</a:rPr>
              <a:t>3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</a:rPr>
              <a:t>门）以上挂科、生活铺张浪费，过度娱乐，奢侈消费或无故拒绝参加设奖方活动。</a:t>
            </a:r>
            <a:endParaRPr lang="en-US" altLang="zh-CN" sz="1400" b="1" dirty="0">
              <a:solidFill>
                <a:srgbClr val="C00000"/>
              </a:solidFill>
              <a:latin typeface="+mn-ea"/>
            </a:endParaRPr>
          </a:p>
          <a:p>
            <a:pPr eaLnBrk="1" fontAlgn="auto" hangingPunct="1">
              <a:lnSpc>
                <a:spcPts val="15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zh-CN" altLang="zh-CN" sz="1400" b="1" dirty="0">
                <a:solidFill>
                  <a:srgbClr val="C00000"/>
                </a:solidFill>
                <a:latin typeface="+mn-ea"/>
              </a:rPr>
              <a:t>※</a:t>
            </a:r>
            <a:r>
              <a:rPr lang="zh-CN" altLang="en-US" sz="2000" b="1" dirty="0">
                <a:highlight>
                  <a:srgbClr val="FFFF00"/>
                </a:highlight>
              </a:rPr>
              <a:t>考核</a:t>
            </a:r>
            <a:r>
              <a:rPr lang="en-US" altLang="zh-CN" sz="2000" b="1" dirty="0">
                <a:highlight>
                  <a:srgbClr val="FFFF00"/>
                </a:highlight>
              </a:rPr>
              <a:t>C</a:t>
            </a:r>
            <a:r>
              <a:rPr lang="zh-CN" altLang="en-US" sz="2000" b="1" dirty="0">
                <a:highlight>
                  <a:srgbClr val="FFFF00"/>
                </a:highlight>
              </a:rPr>
              <a:t>档学生自动取消本年度申请资格</a:t>
            </a:r>
            <a:endParaRPr lang="zh-CN" altLang="en-US" sz="1400" b="1" dirty="0">
              <a:highlight>
                <a:srgbClr val="FFFF00"/>
              </a:highlight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02127" y="4946323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highlight>
                  <a:srgbClr val="FFFF00"/>
                </a:highlight>
              </a:rPr>
              <a:t>思政教师考核评定原则</a:t>
            </a:r>
          </a:p>
        </p:txBody>
      </p:sp>
      <p:sp>
        <p:nvSpPr>
          <p:cNvPr id="5" name="箭头: 下 4"/>
          <p:cNvSpPr/>
          <p:nvPr/>
        </p:nvSpPr>
        <p:spPr>
          <a:xfrm>
            <a:off x="3939574" y="5000756"/>
            <a:ext cx="547727" cy="24375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highlight>
                <a:srgbClr val="FFFF00"/>
              </a:highlight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924173" y="1200071"/>
            <a:ext cx="1442081" cy="2130718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20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年度个人总结报告无需打印只需线上提交即可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A19CB219-C314-911F-4595-48865AD89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16" y="4098974"/>
            <a:ext cx="4911118" cy="201007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9E6FCCA-894E-2E66-42C5-4ACEA652A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16" y="1257747"/>
            <a:ext cx="5086415" cy="2453658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1153507" y="90420"/>
            <a:ext cx="7081677" cy="598488"/>
          </a:xfrm>
        </p:spPr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年度</a:t>
            </a:r>
            <a:r>
              <a:rPr lang="zh-CN" altLang="zh-CN" dirty="0"/>
              <a:t>个人总结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537335" y="933620"/>
            <a:ext cx="1150642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通过</a:t>
            </a:r>
            <a:r>
              <a:rPr lang="en-US" altLang="zh-CN" sz="1400" b="1" dirty="0" err="1">
                <a:latin typeface="+mn-ea"/>
                <a:cs typeface="Times New Roman" panose="02020603050405020304" pitchFamily="18" charset="0"/>
              </a:rPr>
              <a:t>Jaccount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登陆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我的数字交大（</a:t>
            </a:r>
            <a:r>
              <a:rPr lang="en-US" altLang="zh-CN" sz="1400" b="1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https://my.sjtu.edu.cn/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），选择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服务大厅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中的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【学生工作】点击【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年度个人总结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】进行填写。</a:t>
            </a:r>
          </a:p>
        </p:txBody>
      </p:sp>
      <p:cxnSp>
        <p:nvCxnSpPr>
          <p:cNvPr id="8" name="直接箭头连接符 7"/>
          <p:cNvCxnSpPr>
            <a:cxnSpLocks/>
          </p:cNvCxnSpPr>
          <p:nvPr/>
        </p:nvCxnSpPr>
        <p:spPr>
          <a:xfrm flipH="1" flipV="1">
            <a:off x="3521034" y="5924380"/>
            <a:ext cx="712519" cy="45860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233553" y="637336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年度个人总结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00603" y="3157913"/>
            <a:ext cx="544165" cy="506635"/>
          </a:xfrm>
          <a:prstGeom prst="rect">
            <a:avLst/>
          </a:prstGeom>
          <a:noFill/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cxnSp>
        <p:nvCxnSpPr>
          <p:cNvPr id="12" name="直接箭头连接符 11"/>
          <p:cNvCxnSpPr/>
          <p:nvPr/>
        </p:nvCxnSpPr>
        <p:spPr>
          <a:xfrm>
            <a:off x="272259" y="1486109"/>
            <a:ext cx="750794" cy="36521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9839" y="1270909"/>
            <a:ext cx="6611645" cy="219777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9611315" y="4258878"/>
            <a:ext cx="2739023" cy="1156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照片要求：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本人正面免冠彩色头像，纯色背景无边框，人像清晰</a:t>
            </a: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1023600" y="2946400"/>
            <a:ext cx="345440" cy="12700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5483373" y="1389360"/>
            <a:ext cx="5247686" cy="219777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>
            <a:cxnSpLocks/>
            <a:endCxn id="20" idx="0"/>
          </p:cNvCxnSpPr>
          <p:nvPr/>
        </p:nvCxnSpPr>
        <p:spPr>
          <a:xfrm flipH="1">
            <a:off x="7437841" y="2850078"/>
            <a:ext cx="260766" cy="8829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389839" y="3733002"/>
            <a:ext cx="4096004" cy="1895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内容部分会自动填充，务必认真核对并进行相应修改！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学院请按照自己实际评审名额来源院系选择，部分电院同学如显示“</a:t>
            </a:r>
            <a:r>
              <a:rPr lang="en-US" altLang="zh-CN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xx</a:t>
            </a:r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系所”也请改为“电子信息与电气工程学院”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82D620F-66A0-F2D6-48AC-C476167ECA22}"/>
              </a:ext>
            </a:extLst>
          </p:cNvPr>
          <p:cNvSpPr/>
          <p:nvPr/>
        </p:nvSpPr>
        <p:spPr>
          <a:xfrm>
            <a:off x="1053003" y="1806878"/>
            <a:ext cx="544165" cy="188620"/>
          </a:xfrm>
          <a:prstGeom prst="rect">
            <a:avLst/>
          </a:prstGeom>
          <a:noFill/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08" y="1659938"/>
            <a:ext cx="6832905" cy="70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1532" y="1100089"/>
            <a:ext cx="29915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2. 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填写过程中，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请注意以下栏目。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760108" y="1365079"/>
            <a:ext cx="56380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【职业生涯规划】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栏目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中，</a:t>
            </a:r>
            <a:r>
              <a:rPr lang="zh-CN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深造方向与就业方向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选填一个</a:t>
            </a:r>
            <a:r>
              <a:rPr lang="zh-CN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，另一个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则</a:t>
            </a:r>
            <a:r>
              <a:rPr lang="zh-CN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填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“</a:t>
            </a:r>
            <a:r>
              <a:rPr lang="zh-CN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无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”；</a:t>
            </a:r>
            <a:endParaRPr lang="zh-CN" altLang="zh-CN" sz="1200" b="1" dirty="0">
              <a:solidFill>
                <a:srgbClr val="C00000"/>
              </a:solidFill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zh-CN" altLang="zh-CN" sz="12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3" name="Rectangle 17"/>
          <p:cNvSpPr>
            <a:spLocks noChangeArrowheads="1"/>
          </p:cNvSpPr>
          <p:nvPr/>
        </p:nvSpPr>
        <p:spPr bwMode="auto">
          <a:xfrm>
            <a:off x="171532" y="4772396"/>
            <a:ext cx="783900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4.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填写完成后，点击左上角提交按钮后选择你的思政老师，确认后即完成年度个人总结的提交。</a:t>
            </a:r>
          </a:p>
        </p:txBody>
      </p:sp>
      <p:sp>
        <p:nvSpPr>
          <p:cNvPr id="16" name="矩形 15"/>
          <p:cNvSpPr/>
          <p:nvPr/>
        </p:nvSpPr>
        <p:spPr>
          <a:xfrm>
            <a:off x="760108" y="2528176"/>
            <a:ext cx="734207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上一年度个人提升计划完成情况</a:t>
            </a:r>
            <a:r>
              <a:rPr lang="en-US" altLang="zh-CN" sz="1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栏目中，最右侧为上年度计划的完成程度，填写区间为</a:t>
            </a:r>
            <a:r>
              <a:rPr lang="en-US" altLang="zh-CN" sz="1200" b="1" dirty="0">
                <a:latin typeface="+mn-ea"/>
                <a:cs typeface="Times New Roman" panose="02020603050405020304" pitchFamily="18" charset="0"/>
              </a:rPr>
              <a:t>0%~100%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60" y="2779300"/>
            <a:ext cx="6755453" cy="708450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年度</a:t>
            </a:r>
            <a:r>
              <a:rPr lang="zh-CN" altLang="zh-CN" dirty="0"/>
              <a:t>个人总结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/>
          <a:srcRect r="54417"/>
          <a:stretch>
            <a:fillRect/>
          </a:stretch>
        </p:blipFill>
        <p:spPr>
          <a:xfrm>
            <a:off x="8102183" y="1953970"/>
            <a:ext cx="3610245" cy="1573987"/>
          </a:xfrm>
          <a:prstGeom prst="rect">
            <a:avLst/>
          </a:prstGeom>
        </p:spPr>
      </p:pic>
      <p:sp>
        <p:nvSpPr>
          <p:cNvPr id="19" name="Rectangle 16"/>
          <p:cNvSpPr>
            <a:spLocks noChangeArrowheads="1"/>
          </p:cNvSpPr>
          <p:nvPr/>
        </p:nvSpPr>
        <p:spPr bwMode="auto">
          <a:xfrm>
            <a:off x="8010536" y="1318168"/>
            <a:ext cx="370189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总结与展望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200" b="1" dirty="0">
                <a:latin typeface="+mn-ea"/>
                <a:cs typeface="Times New Roman" panose="02020603050405020304" pitchFamily="18" charset="0"/>
              </a:rPr>
              <a:t>栏目</a:t>
            </a:r>
            <a:r>
              <a:rPr lang="zh-CN" altLang="zh-CN" sz="1200" b="1" dirty="0">
                <a:latin typeface="+mn-ea"/>
                <a:cs typeface="Times New Roman" panose="02020603050405020304" pitchFamily="18" charset="0"/>
              </a:rPr>
              <a:t>中，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在尊敬的</a:t>
            </a:r>
            <a:r>
              <a:rPr lang="en-US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xx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栏目中若有匹配则无需修改，若无匹配参考</a:t>
            </a:r>
            <a:r>
              <a:rPr lang="en-US" altLang="zh-CN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PPT</a:t>
            </a:r>
            <a:r>
              <a:rPr lang="zh-CN" altLang="en-US" sz="12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第二页中设奖方名称进行填写</a:t>
            </a:r>
            <a:endParaRPr lang="zh-CN" altLang="zh-CN" sz="1200" b="1" dirty="0">
              <a:solidFill>
                <a:srgbClr val="C0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92001" y="2922365"/>
            <a:ext cx="2560401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无需填写尊敬的</a:t>
            </a:r>
            <a:r>
              <a:rPr lang="en-US" altLang="zh-CN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xxx</a:t>
            </a:r>
            <a:r>
              <a:rPr lang="zh-CN" altLang="en-US" sz="1200" b="1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，直接填写正文即可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b="37266"/>
          <a:stretch>
            <a:fillRect/>
          </a:stretch>
        </p:blipFill>
        <p:spPr>
          <a:xfrm>
            <a:off x="3917544" y="5080173"/>
            <a:ext cx="3493311" cy="1334777"/>
          </a:xfrm>
          <a:prstGeom prst="rect">
            <a:avLst/>
          </a:prstGeom>
        </p:spPr>
      </p:pic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171532" y="3731064"/>
            <a:ext cx="117486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3.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上一学年挂科门数，将统计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2020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年度春季和秋季学期总的挂科门数</a:t>
            </a:r>
            <a:r>
              <a:rPr lang="zh-CN" altLang="en-US" sz="1400" b="1" dirty="0">
                <a:solidFill>
                  <a:srgbClr val="FF0000"/>
                </a:solidFill>
                <a:latin typeface="+mn-ea"/>
                <a:cs typeface="Times New Roman" panose="02020603050405020304" pitchFamily="18" charset="0"/>
              </a:rPr>
              <a:t>（数字），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将作为学院和学校考核评定的参考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12434" y="4082337"/>
            <a:ext cx="8070234" cy="56263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年度</a:t>
            </a:r>
            <a:r>
              <a:rPr lang="zh-CN" altLang="zh-CN" dirty="0"/>
              <a:t>个人总结</a:t>
            </a:r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221691" y="1014358"/>
            <a:ext cx="1174861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5.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提交后，登陆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我的数字交大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，在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已办事项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中查看审核进度</a:t>
            </a: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28600" y="38401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4273A247-F527-6451-C5DB-E149DF7E2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351" y="1521319"/>
            <a:ext cx="8945879" cy="4022133"/>
          </a:xfrm>
          <a:prstGeom prst="rect">
            <a:avLst/>
          </a:prstGeom>
        </p:spPr>
      </p:pic>
      <p:cxnSp>
        <p:nvCxnSpPr>
          <p:cNvPr id="23" name="直接箭头连接符 22"/>
          <p:cNvCxnSpPr/>
          <p:nvPr/>
        </p:nvCxnSpPr>
        <p:spPr>
          <a:xfrm flipH="1">
            <a:off x="7007186" y="1917685"/>
            <a:ext cx="740788" cy="25927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7747974" y="160990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B0F0"/>
                </a:solidFill>
                <a:latin typeface="+mn-ea"/>
                <a:cs typeface="Times New Roman" panose="02020603050405020304" pitchFamily="18" charset="0"/>
              </a:rPr>
              <a:t>已办事项</a:t>
            </a:r>
            <a:endParaRPr lang="zh-CN" altLang="en-US" sz="1400" dirty="0">
              <a:solidFill>
                <a:srgbClr val="00B0F0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5322346" y="1972068"/>
            <a:ext cx="1547308" cy="535722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BE146180-1768-4635-8D95-6F94E23C3C46}"/>
              </a:ext>
            </a:extLst>
          </p:cNvPr>
          <p:cNvCxnSpPr>
            <a:cxnSpLocks/>
          </p:cNvCxnSpPr>
          <p:nvPr/>
        </p:nvCxnSpPr>
        <p:spPr>
          <a:xfrm flipH="1" flipV="1">
            <a:off x="6389098" y="3412122"/>
            <a:ext cx="695720" cy="36216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B05EDB64-0A6B-0278-8D1C-13732CD2D787}"/>
              </a:ext>
            </a:extLst>
          </p:cNvPr>
          <p:cNvSpPr/>
          <p:nvPr/>
        </p:nvSpPr>
        <p:spPr>
          <a:xfrm>
            <a:off x="7084818" y="3686274"/>
            <a:ext cx="12618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00B0F0"/>
                </a:solidFill>
                <a:latin typeface="+mn-ea"/>
                <a:cs typeface="Times New Roman" panose="02020603050405020304" pitchFamily="18" charset="0"/>
              </a:rPr>
              <a:t>点击对应申请</a:t>
            </a:r>
            <a:endParaRPr lang="zh-CN" altLang="en-US" sz="1400" dirty="0">
              <a:solidFill>
                <a:srgbClr val="00B0F0"/>
              </a:solidFill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53540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助学金申请线上操作指南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19443" y="2349943"/>
            <a:ext cx="1031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8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>
          <a:xfrm>
            <a:off x="1075351" y="43657"/>
            <a:ext cx="8783024" cy="598488"/>
          </a:xfrm>
        </p:spPr>
        <p:txBody>
          <a:bodyPr/>
          <a:lstStyle/>
          <a:p>
            <a:r>
              <a:rPr lang="zh-CN" altLang="en-US" dirty="0"/>
              <a:t>助学金申请及审批流程</a:t>
            </a:r>
          </a:p>
        </p:txBody>
      </p:sp>
      <p:sp>
        <p:nvSpPr>
          <p:cNvPr id="43" name="平行四边形 42"/>
          <p:cNvSpPr/>
          <p:nvPr/>
        </p:nvSpPr>
        <p:spPr>
          <a:xfrm rot="5400000">
            <a:off x="-549481" y="3093494"/>
            <a:ext cx="3467495" cy="571281"/>
          </a:xfrm>
          <a:prstGeom prst="parallelogram">
            <a:avLst>
              <a:gd name="adj" fmla="val 75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zh-CN" altLang="en-US" sz="2400" b="1" dirty="0"/>
              <a:t>助学金申请流程</a:t>
            </a:r>
          </a:p>
        </p:txBody>
      </p:sp>
      <p:grpSp>
        <p:nvGrpSpPr>
          <p:cNvPr id="99" name="组合 98"/>
          <p:cNvGrpSpPr/>
          <p:nvPr/>
        </p:nvGrpSpPr>
        <p:grpSpPr>
          <a:xfrm>
            <a:off x="2216545" y="2128979"/>
            <a:ext cx="1665502" cy="2680083"/>
            <a:chOff x="2216545" y="3772053"/>
            <a:chExt cx="1665502" cy="2680083"/>
          </a:xfrm>
        </p:grpSpPr>
        <p:sp>
          <p:nvSpPr>
            <p:cNvPr id="42" name="圆角矩形 41">
              <a:hlinkClick r:id="" action="ppaction://noaction"/>
            </p:cNvPr>
            <p:cNvSpPr/>
            <p:nvPr/>
          </p:nvSpPr>
          <p:spPr>
            <a:xfrm>
              <a:off x="3006081" y="3772053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学生填写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216545" y="5251807"/>
              <a:ext cx="166550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1.【</a:t>
              </a:r>
              <a:r>
                <a:rPr lang="zh-CN" altLang="en-US" b="1" dirty="0"/>
                <a:t>学生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和有意向申请发展助学金的学生</a:t>
              </a:r>
              <a:r>
                <a:rPr lang="zh-CN" altLang="en-US" b="1" dirty="0">
                  <a:solidFill>
                    <a:srgbClr val="C00000"/>
                  </a:solidFill>
                </a:rPr>
                <a:t>提交申请</a:t>
              </a:r>
              <a:endParaRPr lang="en-US" altLang="zh-CN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838832" y="2012148"/>
            <a:ext cx="1353342" cy="2242916"/>
            <a:chOff x="6544202" y="3655222"/>
            <a:chExt cx="1353342" cy="2242916"/>
          </a:xfrm>
        </p:grpSpPr>
        <p:sp>
          <p:nvSpPr>
            <p:cNvPr id="48" name="圆角矩形 47">
              <a:hlinkClick r:id="" action="ppaction://noaction"/>
            </p:cNvPr>
            <p:cNvSpPr/>
            <p:nvPr/>
          </p:nvSpPr>
          <p:spPr>
            <a:xfrm>
              <a:off x="6765499" y="3655222"/>
              <a:ext cx="758932" cy="1479754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b="1" dirty="0"/>
                <a:t>思政审核</a:t>
              </a:r>
              <a:endParaRPr lang="en-US" altLang="zh-CN" b="1" dirty="0"/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544202" y="5251807"/>
              <a:ext cx="13533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2.【</a:t>
              </a:r>
              <a:r>
                <a:rPr lang="zh-CN" altLang="en-US" b="1" dirty="0"/>
                <a:t>思政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5147997" y="2012148"/>
            <a:ext cx="1471214" cy="3350911"/>
            <a:chOff x="7853367" y="3655222"/>
            <a:chExt cx="1471214" cy="3350911"/>
          </a:xfrm>
        </p:grpSpPr>
        <p:sp>
          <p:nvSpPr>
            <p:cNvPr id="49" name="圆角矩形 48">
              <a:hlinkClick r:id="" action="ppaction://noaction"/>
            </p:cNvPr>
            <p:cNvSpPr/>
            <p:nvPr/>
          </p:nvSpPr>
          <p:spPr>
            <a:xfrm>
              <a:off x="8148751" y="3655222"/>
              <a:ext cx="758932" cy="1479754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b="1" dirty="0"/>
                <a:t>院系审核</a:t>
              </a:r>
              <a:endParaRPr lang="en-US" altLang="zh-CN" b="1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853367" y="5251807"/>
              <a:ext cx="147121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3.【</a:t>
              </a:r>
              <a:r>
                <a:rPr lang="zh-CN" altLang="en-US" b="1" dirty="0"/>
                <a:t>院系</a:t>
              </a:r>
              <a:r>
                <a:rPr lang="en-US" altLang="zh-CN" b="1" dirty="0"/>
                <a:t>】</a:t>
              </a:r>
            </a:p>
            <a:p>
              <a:r>
                <a:rPr lang="zh-CN" altLang="en-US" b="1" dirty="0"/>
                <a:t>进行评选性质</a:t>
              </a:r>
              <a:r>
                <a:rPr lang="zh-CN" altLang="en-US" b="1" dirty="0">
                  <a:solidFill>
                    <a:srgbClr val="C00000"/>
                  </a:solidFill>
                </a:rPr>
                <a:t>（新评</a:t>
              </a:r>
              <a:r>
                <a:rPr lang="en-US" altLang="zh-CN" b="1" dirty="0">
                  <a:solidFill>
                    <a:srgbClr val="C00000"/>
                  </a:solidFill>
                </a:rPr>
                <a:t>/</a:t>
              </a:r>
              <a:r>
                <a:rPr lang="zh-CN" altLang="en-US" b="1" dirty="0">
                  <a:solidFill>
                    <a:srgbClr val="C00000"/>
                  </a:solidFill>
                </a:rPr>
                <a:t>续评</a:t>
              </a:r>
              <a:r>
                <a:rPr lang="en-US" altLang="zh-CN" b="1" dirty="0">
                  <a:solidFill>
                    <a:srgbClr val="C00000"/>
                  </a:solidFill>
                </a:rPr>
                <a:t>/</a:t>
              </a:r>
              <a:r>
                <a:rPr lang="zh-CN" altLang="en-US" b="1" dirty="0">
                  <a:solidFill>
                    <a:srgbClr val="C00000"/>
                  </a:solidFill>
                </a:rPr>
                <a:t>补评）</a:t>
              </a:r>
              <a:r>
                <a:rPr lang="zh-CN" altLang="en-US" b="1" dirty="0"/>
                <a:t>及</a:t>
              </a:r>
              <a:r>
                <a:rPr lang="zh-CN" altLang="en-US" b="1" dirty="0">
                  <a:solidFill>
                    <a:srgbClr val="C00000"/>
                  </a:solidFill>
                </a:rPr>
                <a:t>学生最终获助</a:t>
              </a:r>
              <a:r>
                <a:rPr lang="zh-CN" altLang="en-US" b="1" dirty="0"/>
                <a:t>确认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44640" y="2012148"/>
            <a:ext cx="1353342" cy="2242916"/>
            <a:chOff x="9250010" y="3655222"/>
            <a:chExt cx="1353342" cy="2242916"/>
          </a:xfrm>
        </p:grpSpPr>
        <p:sp>
          <p:nvSpPr>
            <p:cNvPr id="50" name="圆角矩形 49"/>
            <p:cNvSpPr/>
            <p:nvPr/>
          </p:nvSpPr>
          <p:spPr>
            <a:xfrm>
              <a:off x="9532003" y="3655222"/>
              <a:ext cx="758932" cy="1479754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eaVert" rtlCol="0" anchor="ctr"/>
            <a:lstStyle/>
            <a:p>
              <a:pPr algn="ctr"/>
              <a:r>
                <a:rPr lang="zh-CN" altLang="en-US" b="1" dirty="0"/>
                <a:t>学生处审核</a:t>
              </a:r>
              <a:endParaRPr lang="en-US" altLang="zh-CN" b="1" dirty="0"/>
            </a:p>
            <a:p>
              <a:pPr algn="ctr"/>
              <a:r>
                <a:rPr lang="zh-CN" altLang="en-US" b="1" dirty="0"/>
                <a:t>发展助学金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250010" y="5251807"/>
              <a:ext cx="13533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4.【</a:t>
              </a:r>
              <a:r>
                <a:rPr lang="zh-CN" altLang="en-US" b="1" dirty="0"/>
                <a:t>学生处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进行审核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845070" y="2128979"/>
            <a:ext cx="1589086" cy="2405116"/>
            <a:chOff x="10485042" y="3770021"/>
            <a:chExt cx="1589086" cy="2405116"/>
          </a:xfrm>
        </p:grpSpPr>
        <p:sp>
          <p:nvSpPr>
            <p:cNvPr id="58" name="圆角矩形 57">
              <a:hlinkClick r:id="" action="ppaction://noaction"/>
            </p:cNvPr>
            <p:cNvSpPr/>
            <p:nvPr/>
          </p:nvSpPr>
          <p:spPr>
            <a:xfrm>
              <a:off x="10915254" y="3770021"/>
              <a:ext cx="364331" cy="1250156"/>
            </a:xfrm>
            <a:prstGeom prst="roundRect">
              <a:avLst/>
            </a:prstGeom>
            <a:solidFill>
              <a:srgbClr val="C8161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/>
                <a:t>学生打印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485042" y="5251807"/>
              <a:ext cx="158908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/>
                <a:t>5.【</a:t>
              </a:r>
              <a:r>
                <a:rPr lang="zh-CN" altLang="en-US" b="1" dirty="0"/>
                <a:t>学生</a:t>
              </a:r>
              <a:r>
                <a:rPr lang="en-US" altLang="zh-CN" b="1" dirty="0"/>
                <a:t>】</a:t>
              </a:r>
            </a:p>
            <a:p>
              <a:pPr algn="ctr"/>
              <a:r>
                <a:rPr lang="zh-CN" altLang="en-US" b="1" dirty="0"/>
                <a:t>打印提交纸质申请表至学院</a:t>
              </a:r>
            </a:p>
          </p:txBody>
        </p:sp>
      </p:grpSp>
      <p:cxnSp>
        <p:nvCxnSpPr>
          <p:cNvPr id="60" name="直接箭头连接符 59"/>
          <p:cNvCxnSpPr>
            <a:stCxn id="42" idx="3"/>
          </p:cNvCxnSpPr>
          <p:nvPr/>
        </p:nvCxnSpPr>
        <p:spPr>
          <a:xfrm>
            <a:off x="3370412" y="2754057"/>
            <a:ext cx="6243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>
            <a:stCxn id="48" idx="3"/>
            <a:endCxn id="49" idx="1"/>
          </p:cNvCxnSpPr>
          <p:nvPr/>
        </p:nvCxnSpPr>
        <p:spPr>
          <a:xfrm>
            <a:off x="4819061" y="2752025"/>
            <a:ext cx="6243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49" idx="3"/>
            <a:endCxn id="50" idx="1"/>
          </p:cNvCxnSpPr>
          <p:nvPr/>
        </p:nvCxnSpPr>
        <p:spPr>
          <a:xfrm>
            <a:off x="6202313" y="2752025"/>
            <a:ext cx="6243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>
            <a:stCxn id="50" idx="3"/>
          </p:cNvCxnSpPr>
          <p:nvPr/>
        </p:nvCxnSpPr>
        <p:spPr>
          <a:xfrm>
            <a:off x="7585565" y="2752025"/>
            <a:ext cx="62431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1532" y="1100089"/>
            <a:ext cx="1102712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1.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通过</a:t>
            </a:r>
            <a:r>
              <a:rPr lang="en-US" altLang="zh-CN" sz="1400" b="1" dirty="0" err="1">
                <a:latin typeface="+mn-ea"/>
                <a:cs typeface="Times New Roman" panose="02020603050405020304" pitchFamily="18" charset="0"/>
              </a:rPr>
              <a:t>Jaccount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登陆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我的数字交大（</a:t>
            </a:r>
            <a:r>
              <a:rPr lang="en-US" altLang="zh-CN" sz="1400" b="1" dirty="0">
                <a:solidFill>
                  <a:srgbClr val="0070C0"/>
                </a:solidFill>
                <a:latin typeface="+mn-ea"/>
                <a:cs typeface="Times New Roman" panose="02020603050405020304" pitchFamily="18" charset="0"/>
              </a:rPr>
              <a:t>https://my.sjtu.edu.cn/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），选择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服务大厅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中的</a:t>
            </a: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【学生工作】点击【助学金申请】进行填写。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274" y="1577535"/>
            <a:ext cx="6611645" cy="219777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546241" y="4294822"/>
            <a:ext cx="251262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照片要求：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zh-CN" altLang="en-US" sz="16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本人正面免冠彩色头像，纯色背景无边框，人像清晰（最好是证件照）</a:t>
            </a:r>
            <a:endParaRPr lang="en-US" altLang="zh-CN" sz="16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10870047" y="3321575"/>
            <a:ext cx="356753" cy="88466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5227274" y="1577535"/>
            <a:ext cx="5247686" cy="2197777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>
            <a:cxnSpLocks/>
            <a:endCxn id="17" idx="0"/>
          </p:cNvCxnSpPr>
          <p:nvPr/>
        </p:nvCxnSpPr>
        <p:spPr>
          <a:xfrm flipH="1">
            <a:off x="7586595" y="2962894"/>
            <a:ext cx="90802" cy="13319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5793373" y="4294822"/>
            <a:ext cx="3586443" cy="198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内容部分会自动填充，务必认真核对并进行相应修改！</a:t>
            </a:r>
            <a:endParaRPr lang="en-US" altLang="zh-CN" sz="1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学院请按照自己实际评审名额来源院系选择，部分电院同学如显示“</a:t>
            </a:r>
            <a:r>
              <a:rPr lang="en-US" altLang="zh-CN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xx</a:t>
            </a: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系所”也请改为“电子信息与电气工程学院”</a:t>
            </a:r>
            <a:endParaRPr lang="en-US" altLang="zh-CN" sz="1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endParaRPr lang="en-US" altLang="zh-CN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50FBA0-81B9-4740-BE71-34DF8F09A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82" y="1512766"/>
            <a:ext cx="4690242" cy="2262546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8156053F-F76A-1C79-0341-16A9A576E62C}"/>
              </a:ext>
            </a:extLst>
          </p:cNvPr>
          <p:cNvSpPr/>
          <p:nvPr/>
        </p:nvSpPr>
        <p:spPr>
          <a:xfrm>
            <a:off x="1521095" y="5800129"/>
            <a:ext cx="2476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发展助学金申请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36584A4-98B4-5D51-8CD2-974EC00B65E4}"/>
              </a:ext>
            </a:extLst>
          </p:cNvPr>
          <p:cNvSpPr/>
          <p:nvPr/>
        </p:nvSpPr>
        <p:spPr>
          <a:xfrm>
            <a:off x="964677" y="3296087"/>
            <a:ext cx="501781" cy="405990"/>
          </a:xfrm>
          <a:prstGeom prst="rect">
            <a:avLst/>
          </a:prstGeom>
          <a:noFill/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9BE17162-9661-4312-E27B-928799453099}"/>
              </a:ext>
            </a:extLst>
          </p:cNvPr>
          <p:cNvCxnSpPr>
            <a:cxnSpLocks/>
          </p:cNvCxnSpPr>
          <p:nvPr/>
        </p:nvCxnSpPr>
        <p:spPr>
          <a:xfrm>
            <a:off x="434824" y="1550016"/>
            <a:ext cx="750794" cy="365215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DA92BC3F-BB88-8C04-FC38-ED387C03202F}"/>
              </a:ext>
            </a:extLst>
          </p:cNvPr>
          <p:cNvSpPr/>
          <p:nvPr/>
        </p:nvSpPr>
        <p:spPr>
          <a:xfrm>
            <a:off x="1075351" y="2023001"/>
            <a:ext cx="501781" cy="163989"/>
          </a:xfrm>
          <a:prstGeom prst="rect">
            <a:avLst/>
          </a:prstGeom>
          <a:noFill/>
          <a:ln w="222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0954F0F-B406-3FE9-B074-16EFB460E4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6134"/>
          <a:stretch/>
        </p:blipFill>
        <p:spPr>
          <a:xfrm>
            <a:off x="57688" y="4206240"/>
            <a:ext cx="5247686" cy="1483369"/>
          </a:xfrm>
          <a:prstGeom prst="rect">
            <a:avLst/>
          </a:prstGeom>
        </p:spPr>
      </p:pic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9E686C4-1A71-39F8-6CC5-8EE35DFE076B}"/>
              </a:ext>
            </a:extLst>
          </p:cNvPr>
          <p:cNvCxnSpPr>
            <a:cxnSpLocks/>
          </p:cNvCxnSpPr>
          <p:nvPr/>
        </p:nvCxnSpPr>
        <p:spPr>
          <a:xfrm flipH="1" flipV="1">
            <a:off x="850140" y="5520511"/>
            <a:ext cx="670955" cy="33547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/>
          <a:srcRect b="49162"/>
          <a:stretch>
            <a:fillRect/>
          </a:stretch>
        </p:blipFill>
        <p:spPr>
          <a:xfrm>
            <a:off x="1674896" y="2318706"/>
            <a:ext cx="6829442" cy="1017314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171533" y="769347"/>
            <a:ext cx="117486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上一学年挂科门数，将统计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2020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年度春季和秋季学期总的挂科门数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（数字），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将作为学院和学校审核申请的考量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（新生填写</a:t>
            </a:r>
            <a:r>
              <a:rPr lang="en-US" altLang="zh-CN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0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即可）</a:t>
            </a:r>
            <a:endParaRPr lang="zh-CN" altLang="zh-CN" sz="1400" b="1" dirty="0">
              <a:solidFill>
                <a:srgbClr val="C0000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197271" y="4798323"/>
            <a:ext cx="117486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5.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填写完成后，点击左上角提交按钮后选择你的思政老师，确认后即完成助学金申请的提交。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67200" y="5106100"/>
            <a:ext cx="3657600" cy="1284778"/>
            <a:chOff x="4267199" y="3974413"/>
            <a:chExt cx="3657600" cy="1284778"/>
          </a:xfrm>
        </p:grpSpPr>
        <p:pic>
          <p:nvPicPr>
            <p:cNvPr id="7" name="图片 6" descr="C:\Users\hucj1\AppData\Local\Microsoft\Windows\INetCache\Content.Word\个人总结指南图3.png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5878"/>
            <a:stretch>
              <a:fillRect/>
            </a:stretch>
          </p:blipFill>
          <p:spPr bwMode="auto">
            <a:xfrm>
              <a:off x="4267199" y="3974413"/>
              <a:ext cx="3657600" cy="128477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矩形 11"/>
            <p:cNvSpPr/>
            <p:nvPr/>
          </p:nvSpPr>
          <p:spPr>
            <a:xfrm>
              <a:off x="5593568" y="4722244"/>
              <a:ext cx="436868" cy="536947"/>
            </a:xfrm>
            <a:prstGeom prst="rect">
              <a:avLst/>
            </a:prstGeom>
            <a:blipFill>
              <a:blip r:embed="rId4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171533" y="1962522"/>
            <a:ext cx="117486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3.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注意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:【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个人情况及申请理由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531802" y="5621836"/>
            <a:ext cx="2560401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3699206" y="5075497"/>
            <a:ext cx="750794" cy="36521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681616" y="2646832"/>
            <a:ext cx="2560401" cy="79091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1200" dirty="0">
                <a:solidFill>
                  <a:schemeClr val="tx1"/>
                </a:solidFill>
              </a:rPr>
              <a:t>无需填写设奖方名称（即尊敬的</a:t>
            </a:r>
            <a:r>
              <a:rPr lang="en-US" altLang="zh-CN" sz="1200" dirty="0">
                <a:solidFill>
                  <a:schemeClr val="tx1"/>
                </a:solidFill>
              </a:rPr>
              <a:t>xxx</a:t>
            </a:r>
            <a:r>
              <a:rPr lang="zh-CN" altLang="en-US" sz="1200" dirty="0">
                <a:solidFill>
                  <a:schemeClr val="tx1"/>
                </a:solidFill>
              </a:rPr>
              <a:t>）</a:t>
            </a:r>
            <a:r>
              <a:rPr lang="zh-CN" altLang="en-US" sz="1200" dirty="0">
                <a:solidFill>
                  <a:srgbClr val="C00000"/>
                </a:solidFill>
              </a:rPr>
              <a:t>直接填写申请理由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12" y="1186806"/>
            <a:ext cx="9157171" cy="431822"/>
          </a:xfrm>
          <a:prstGeom prst="rect">
            <a:avLst/>
          </a:prstGeom>
        </p:spPr>
      </p:pic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156128" y="3464691"/>
            <a:ext cx="117486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4.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下载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个人学习生活情况报告模板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，</a:t>
            </a: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按格式填写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完毕后作为附件上传</a:t>
            </a:r>
            <a:r>
              <a:rPr lang="zh-CN" altLang="en-US" sz="1400" b="1" u="sng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（报告中注意设奖方抬头（参考</a:t>
            </a:r>
            <a:r>
              <a:rPr lang="en-US" altLang="zh-CN" sz="1400" b="1" u="sng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PPT</a:t>
            </a:r>
            <a:r>
              <a:rPr lang="zh-CN" altLang="en-US" sz="1400" b="1" u="sng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第二页设奖方名称）</a:t>
            </a:r>
            <a:endParaRPr lang="zh-CN" altLang="zh-CN" sz="1400" b="1" u="sng" dirty="0">
              <a:solidFill>
                <a:srgbClr val="C00000"/>
              </a:solidFill>
              <a:latin typeface="+mn-ea"/>
              <a:cs typeface="Times New Roman" panose="02020603050405020304" pitchFamily="18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462" y="3927617"/>
            <a:ext cx="8639469" cy="715557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089617" y="4004563"/>
            <a:ext cx="2841440" cy="50663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610216" y="3775375"/>
            <a:ext cx="34443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注意事项：</a:t>
            </a:r>
            <a:endParaRPr lang="en-US" altLang="zh-CN" sz="1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en-US" altLang="zh-CN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1.</a:t>
            </a: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不要修改“个人学习生活情况报告”这个大标题</a:t>
            </a:r>
            <a:endParaRPr lang="en-US" altLang="zh-CN" sz="1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en-US" altLang="zh-CN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2. </a:t>
            </a: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注意格式要求，设奖方名称见</a:t>
            </a:r>
            <a:r>
              <a:rPr lang="en-US" altLang="zh-CN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PPT</a:t>
            </a: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第二页</a:t>
            </a:r>
            <a:endParaRPr lang="en-US" altLang="zh-CN" sz="1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en-US" altLang="zh-CN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3. </a:t>
            </a: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电子版上传时上传</a:t>
            </a:r>
            <a:r>
              <a:rPr lang="en-US" altLang="zh-CN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word</a:t>
            </a:r>
            <a:r>
              <a:rPr lang="zh-CN" altLang="en-US" sz="1400" b="1" dirty="0">
                <a:solidFill>
                  <a:srgbClr val="C00000"/>
                </a:solidFill>
                <a:highlight>
                  <a:srgbClr val="FFFF00"/>
                </a:highlight>
                <a:latin typeface="+mn-ea"/>
              </a:rPr>
              <a:t>，无需手写签名，递交院系的纸质需要签名</a:t>
            </a:r>
            <a:endParaRPr lang="en-US" altLang="zh-CN" sz="1400" b="1" dirty="0">
              <a:solidFill>
                <a:srgbClr val="C00000"/>
              </a:solidFill>
              <a:highlight>
                <a:srgbClr val="FFFF00"/>
              </a:highlight>
              <a:latin typeface="+mn-ea"/>
            </a:endParaRPr>
          </a:p>
          <a:p>
            <a:r>
              <a:rPr lang="en-US" altLang="zh-CN" sz="1400" b="1" u="sng" dirty="0">
                <a:solidFill>
                  <a:schemeClr val="tx1"/>
                </a:solidFill>
                <a:highlight>
                  <a:srgbClr val="FFFF00"/>
                </a:highlight>
                <a:latin typeface="+mn-ea"/>
              </a:rPr>
              <a:t>4. </a:t>
            </a:r>
            <a:r>
              <a:rPr lang="zh-CN" altLang="en-US" sz="1400" b="1" u="sng" dirty="0">
                <a:solidFill>
                  <a:schemeClr val="tx1"/>
                </a:solidFill>
                <a:highlight>
                  <a:srgbClr val="FFFF00"/>
                </a:highlight>
                <a:latin typeface="+mn-ea"/>
              </a:rPr>
              <a:t>若项目有特殊的报告要求，则在此报告中体现，例如对设奖方精神的学习感悟等要求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B240A939-0605-E250-6D73-0B25C785D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912" y="4554082"/>
            <a:ext cx="5988105" cy="1202851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线上申请指南</a:t>
            </a:r>
            <a:r>
              <a:rPr lang="en-US" altLang="zh-CN" dirty="0"/>
              <a:t>——</a:t>
            </a:r>
            <a:r>
              <a:rPr lang="zh-CN" altLang="en-US" dirty="0"/>
              <a:t>助学金申请</a:t>
            </a:r>
            <a:endParaRPr lang="zh-CN" altLang="zh-CN" dirty="0"/>
          </a:p>
        </p:txBody>
      </p:sp>
      <p:sp>
        <p:nvSpPr>
          <p:cNvPr id="11" name="Rectangle 15"/>
          <p:cNvSpPr>
            <a:spLocks noChangeArrowheads="1"/>
          </p:cNvSpPr>
          <p:nvPr/>
        </p:nvSpPr>
        <p:spPr bwMode="auto">
          <a:xfrm>
            <a:off x="566224" y="701105"/>
            <a:ext cx="1174861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6. 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提交后，登陆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我的数字交大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在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已办事项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】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中查看审核进度并打印。</a:t>
            </a: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申请获得发展助学金（含续评项目）的同学，需要打印提交： “助学金申请”纸质表格！</a:t>
            </a:r>
            <a:endParaRPr lang="en-US" altLang="zh-CN" sz="1400" b="1" dirty="0">
              <a:solidFill>
                <a:srgbClr val="C00000"/>
              </a:solidFill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zh-CN" sz="1400" b="1" dirty="0">
              <a:latin typeface="+mn-ea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14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357999" y="4162507"/>
            <a:ext cx="54136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zh-CN" altLang="zh-CN" sz="1400" b="1" dirty="0">
                <a:latin typeface="+mn-ea"/>
                <a:cs typeface="Times New Roman" panose="02020603050405020304" pitchFamily="18" charset="0"/>
              </a:rPr>
              <a:t>点击右上角下载按钮，下载</a:t>
            </a:r>
            <a:r>
              <a:rPr lang="en-US" altLang="zh-CN" sz="1400" b="1" dirty="0">
                <a:latin typeface="+mn-ea"/>
                <a:cs typeface="Times New Roman" panose="02020603050405020304" pitchFamily="18" charset="0"/>
              </a:rPr>
              <a:t>PDF</a:t>
            </a:r>
            <a:r>
              <a:rPr lang="zh-CN" altLang="en-US" sz="1400" b="1" dirty="0">
                <a:latin typeface="+mn-ea"/>
                <a:cs typeface="Times New Roman" panose="02020603050405020304" pitchFamily="18" charset="0"/>
              </a:rPr>
              <a:t>进行打印后提交至学院。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5037" y="1610198"/>
            <a:ext cx="5232980" cy="789962"/>
          </a:xfrm>
          <a:prstGeom prst="rect">
            <a:avLst/>
          </a:prstGeom>
        </p:spPr>
      </p:pic>
      <p:cxnSp>
        <p:nvCxnSpPr>
          <p:cNvPr id="19" name="直接箭头连接符 18"/>
          <p:cNvCxnSpPr/>
          <p:nvPr/>
        </p:nvCxnSpPr>
        <p:spPr>
          <a:xfrm flipH="1">
            <a:off x="7720929" y="1873295"/>
            <a:ext cx="807243" cy="3494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8541085" y="1798158"/>
            <a:ext cx="1020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已办事项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71377" y="511192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下载按钮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30" name="iconfont-11899-5651573"/>
          <p:cNvSpPr>
            <a:spLocks noChangeAspect="1"/>
          </p:cNvSpPr>
          <p:nvPr/>
        </p:nvSpPr>
        <p:spPr bwMode="auto">
          <a:xfrm>
            <a:off x="8317939" y="4692822"/>
            <a:ext cx="609685" cy="419105"/>
          </a:xfrm>
          <a:custGeom>
            <a:avLst/>
            <a:gdLst>
              <a:gd name="T0" fmla="*/ 8386 w 10375"/>
              <a:gd name="T1" fmla="*/ 2675 h 7133"/>
              <a:gd name="T2" fmla="*/ 5188 w 10375"/>
              <a:gd name="T3" fmla="*/ 0 h 7133"/>
              <a:gd name="T4" fmla="*/ 2335 w 10375"/>
              <a:gd name="T5" fmla="*/ 1784 h 7133"/>
              <a:gd name="T6" fmla="*/ 0 w 10375"/>
              <a:gd name="T7" fmla="*/ 4459 h 7133"/>
              <a:gd name="T8" fmla="*/ 2594 w 10375"/>
              <a:gd name="T9" fmla="*/ 7133 h 7133"/>
              <a:gd name="T10" fmla="*/ 8213 w 10375"/>
              <a:gd name="T11" fmla="*/ 7133 h 7133"/>
              <a:gd name="T12" fmla="*/ 10374 w 10375"/>
              <a:gd name="T13" fmla="*/ 4904 h 7133"/>
              <a:gd name="T14" fmla="*/ 8386 w 10375"/>
              <a:gd name="T15" fmla="*/ 2675 h 7133"/>
              <a:gd name="T16" fmla="*/ 4322 w 10375"/>
              <a:gd name="T17" fmla="*/ 3567 h 7133"/>
              <a:gd name="T18" fmla="*/ 4322 w 10375"/>
              <a:gd name="T19" fmla="*/ 1945 h 7133"/>
              <a:gd name="T20" fmla="*/ 4485 w 10375"/>
              <a:gd name="T21" fmla="*/ 1783 h 7133"/>
              <a:gd name="T22" fmla="*/ 5890 w 10375"/>
              <a:gd name="T23" fmla="*/ 1783 h 7133"/>
              <a:gd name="T24" fmla="*/ 6052 w 10375"/>
              <a:gd name="T25" fmla="*/ 1945 h 7133"/>
              <a:gd name="T26" fmla="*/ 6052 w 10375"/>
              <a:gd name="T27" fmla="*/ 3567 h 7133"/>
              <a:gd name="T28" fmla="*/ 6966 w 10375"/>
              <a:gd name="T29" fmla="*/ 3567 h 7133"/>
              <a:gd name="T30" fmla="*/ 7082 w 10375"/>
              <a:gd name="T31" fmla="*/ 3841 h 7133"/>
              <a:gd name="T32" fmla="*/ 5304 w 10375"/>
              <a:gd name="T33" fmla="*/ 5675 h 7133"/>
              <a:gd name="T34" fmla="*/ 5071 w 10375"/>
              <a:gd name="T35" fmla="*/ 5675 h 7133"/>
              <a:gd name="T36" fmla="*/ 3293 w 10375"/>
              <a:gd name="T37" fmla="*/ 3841 h 7133"/>
              <a:gd name="T38" fmla="*/ 3409 w 10375"/>
              <a:gd name="T39" fmla="*/ 3566 h 7133"/>
              <a:gd name="T40" fmla="*/ 4322 w 10375"/>
              <a:gd name="T41" fmla="*/ 3567 h 7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375" h="7133">
                <a:moveTo>
                  <a:pt x="8386" y="2675"/>
                </a:moveTo>
                <a:cubicBezTo>
                  <a:pt x="8084" y="1159"/>
                  <a:pt x="6786" y="0"/>
                  <a:pt x="5188" y="0"/>
                </a:cubicBezTo>
                <a:cubicBezTo>
                  <a:pt x="3934" y="0"/>
                  <a:pt x="2854" y="714"/>
                  <a:pt x="2335" y="1784"/>
                </a:cubicBezTo>
                <a:cubicBezTo>
                  <a:pt x="994" y="1963"/>
                  <a:pt x="0" y="3077"/>
                  <a:pt x="0" y="4459"/>
                </a:cubicBezTo>
                <a:cubicBezTo>
                  <a:pt x="0" y="5930"/>
                  <a:pt x="1168" y="7133"/>
                  <a:pt x="2594" y="7133"/>
                </a:cubicBezTo>
                <a:lnTo>
                  <a:pt x="8213" y="7133"/>
                </a:lnTo>
                <a:cubicBezTo>
                  <a:pt x="9423" y="7133"/>
                  <a:pt x="10374" y="6152"/>
                  <a:pt x="10374" y="4904"/>
                </a:cubicBezTo>
                <a:cubicBezTo>
                  <a:pt x="10375" y="3745"/>
                  <a:pt x="9468" y="2764"/>
                  <a:pt x="8386" y="2675"/>
                </a:cubicBezTo>
                <a:close/>
                <a:moveTo>
                  <a:pt x="4322" y="3567"/>
                </a:moveTo>
                <a:lnTo>
                  <a:pt x="4322" y="1945"/>
                </a:lnTo>
                <a:cubicBezTo>
                  <a:pt x="4322" y="1855"/>
                  <a:pt x="4395" y="1783"/>
                  <a:pt x="4485" y="1783"/>
                </a:cubicBezTo>
                <a:lnTo>
                  <a:pt x="5890" y="1783"/>
                </a:lnTo>
                <a:cubicBezTo>
                  <a:pt x="5980" y="1783"/>
                  <a:pt x="6052" y="1855"/>
                  <a:pt x="6052" y="1945"/>
                </a:cubicBezTo>
                <a:lnTo>
                  <a:pt x="6052" y="3567"/>
                </a:lnTo>
                <a:lnTo>
                  <a:pt x="6966" y="3567"/>
                </a:lnTo>
                <a:cubicBezTo>
                  <a:pt x="7110" y="3567"/>
                  <a:pt x="7182" y="3739"/>
                  <a:pt x="7082" y="3841"/>
                </a:cubicBezTo>
                <a:lnTo>
                  <a:pt x="5304" y="5675"/>
                </a:lnTo>
                <a:cubicBezTo>
                  <a:pt x="5240" y="5742"/>
                  <a:pt x="5135" y="5742"/>
                  <a:pt x="5071" y="5675"/>
                </a:cubicBezTo>
                <a:lnTo>
                  <a:pt x="3293" y="3841"/>
                </a:lnTo>
                <a:cubicBezTo>
                  <a:pt x="3193" y="3739"/>
                  <a:pt x="3266" y="3566"/>
                  <a:pt x="3409" y="3566"/>
                </a:cubicBezTo>
                <a:lnTo>
                  <a:pt x="4322" y="35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4" name="椭圆 23"/>
          <p:cNvSpPr/>
          <p:nvPr/>
        </p:nvSpPr>
        <p:spPr>
          <a:xfrm>
            <a:off x="6290444" y="2025323"/>
            <a:ext cx="1391387" cy="486724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9074669-7AEB-08F6-2B29-10ECBB187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5037" y="2644111"/>
            <a:ext cx="5131837" cy="1512716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5748401B-124A-C595-9B8D-1FAA93C58C2E}"/>
              </a:ext>
            </a:extLst>
          </p:cNvPr>
          <p:cNvCxnSpPr>
            <a:cxnSpLocks/>
          </p:cNvCxnSpPr>
          <p:nvPr/>
        </p:nvCxnSpPr>
        <p:spPr>
          <a:xfrm flipH="1" flipV="1">
            <a:off x="4174671" y="3559629"/>
            <a:ext cx="866981" cy="17052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CFCD1976-3825-44B5-B271-9770594D1AF8}"/>
              </a:ext>
            </a:extLst>
          </p:cNvPr>
          <p:cNvSpPr/>
          <p:nvPr/>
        </p:nvSpPr>
        <p:spPr>
          <a:xfrm>
            <a:off x="5183343" y="3642792"/>
            <a:ext cx="1020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rgbClr val="C00000"/>
                </a:solidFill>
                <a:latin typeface="+mn-ea"/>
                <a:cs typeface="Times New Roman" panose="02020603050405020304" pitchFamily="18" charset="0"/>
              </a:rPr>
              <a:t>点击申请</a:t>
            </a:r>
            <a:endParaRPr lang="zh-CN" altLang="en-US" sz="1400" dirty="0">
              <a:solidFill>
                <a:srgbClr val="C00000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B102575-033A-62DB-47B8-E30FF7FBC86C}"/>
              </a:ext>
            </a:extLst>
          </p:cNvPr>
          <p:cNvCxnSpPr>
            <a:cxnSpLocks/>
          </p:cNvCxnSpPr>
          <p:nvPr/>
        </p:nvCxnSpPr>
        <p:spPr>
          <a:xfrm flipH="1" flipV="1">
            <a:off x="7708017" y="4852042"/>
            <a:ext cx="337320" cy="10066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53540" y="2440653"/>
            <a:ext cx="8157028" cy="98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微软雅黑" panose="020B0503020204020204" pitchFamily="34" charset="-122"/>
              </a:defRPr>
            </a:lvl9pPr>
          </a:lstStyle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4400" b="1" dirty="0">
                <a:solidFill>
                  <a:srgbClr val="C00000"/>
                </a:solidFill>
                <a:latin typeface="微软雅黑" panose="020B0503020204020204" pitchFamily="34" charset="-122"/>
              </a:rPr>
              <a:t>家庭经济情况调查表打印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19443" y="2349943"/>
            <a:ext cx="10311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80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kumimoji="0" lang="en-US" altLang="zh-CN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.</a:t>
            </a:r>
            <a:endParaRPr kumimoji="0" lang="zh-CN" altLang="en-US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956360" y="3683146"/>
            <a:ext cx="8769697" cy="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998"/>
          <a:stretch>
            <a:fillRect/>
          </a:stretch>
        </p:blipFill>
        <p:spPr>
          <a:xfrm>
            <a:off x="2706868" y="5611232"/>
            <a:ext cx="6942213" cy="1126703"/>
          </a:xfrm>
          <a:prstGeom prst="rect">
            <a:avLst/>
          </a:prstGeom>
        </p:spPr>
      </p:pic>
      <p:sp>
        <p:nvSpPr>
          <p:cNvPr id="4" name="文本占位符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/>
              <a:t>家庭经济情况调查表打印</a:t>
            </a:r>
            <a:endParaRPr lang="zh-CN" altLang="zh-CN" dirty="0"/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8600" y="70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0811" y="1018354"/>
            <a:ext cx="115511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+mn-ea"/>
                <a:cs typeface="Times New Roman" panose="02020603050405020304" pitchFamily="18" charset="0"/>
              </a:rPr>
              <a:t>2020</a:t>
            </a:r>
            <a:r>
              <a:rPr lang="zh-CN" altLang="en-US" sz="1600" b="1" dirty="0">
                <a:latin typeface="+mn-ea"/>
                <a:cs typeface="Times New Roman" panose="02020603050405020304" pitchFamily="18" charset="0"/>
              </a:rPr>
              <a:t>年及以后同学新入库同学：</a:t>
            </a:r>
            <a:r>
              <a:rPr lang="zh-CN" altLang="en-US" b="1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本人</a:t>
            </a:r>
            <a:r>
              <a:rPr lang="zh-CN" altLang="en-US" sz="1600" b="1" dirty="0">
                <a:latin typeface="+mn-ea"/>
                <a:cs typeface="Times New Roman" panose="02020603050405020304" pitchFamily="18" charset="0"/>
              </a:rPr>
              <a:t>可通过数字交大</a:t>
            </a:r>
            <a:r>
              <a:rPr lang="en-US" altLang="zh-CN" sz="1600" b="1" dirty="0">
                <a:latin typeface="+mn-ea"/>
                <a:cs typeface="Times New Roman" panose="02020603050405020304" pitchFamily="18" charset="0"/>
              </a:rPr>
              <a:t>-</a:t>
            </a:r>
            <a:r>
              <a:rPr lang="zh-CN" altLang="en-US" sz="1600" b="1" dirty="0">
                <a:latin typeface="+mn-ea"/>
                <a:cs typeface="Times New Roman" panose="02020603050405020304" pitchFamily="18" charset="0"/>
              </a:rPr>
              <a:t>已办事项中找到审核通过的</a:t>
            </a:r>
            <a:r>
              <a:rPr lang="en-US" altLang="zh-CN" sz="1600" b="1" dirty="0">
                <a:latin typeface="+mn-ea"/>
                <a:cs typeface="Times New Roman" panose="02020603050405020304" pitchFamily="18" charset="0"/>
              </a:rPr>
              <a:t>【</a:t>
            </a:r>
            <a:r>
              <a:rPr lang="zh-CN" altLang="en-US" sz="1600" b="1" dirty="0">
                <a:latin typeface="+mn-ea"/>
                <a:cs typeface="Times New Roman" panose="02020603050405020304" pitchFamily="18" charset="0"/>
              </a:rPr>
              <a:t>困难生申请</a:t>
            </a:r>
            <a:r>
              <a:rPr lang="en-US" altLang="zh-CN" sz="1600" b="1" dirty="0">
                <a:latin typeface="+mn-ea"/>
                <a:cs typeface="Times New Roman" panose="02020603050405020304" pitchFamily="18" charset="0"/>
              </a:rPr>
              <a:t>】- </a:t>
            </a:r>
            <a:r>
              <a:rPr lang="zh-CN" altLang="en-US" sz="1600" b="1" dirty="0">
                <a:latin typeface="+mn-ea"/>
                <a:cs typeface="Times New Roman" panose="02020603050405020304" pitchFamily="18" charset="0"/>
              </a:rPr>
              <a:t>右上角下载</a:t>
            </a:r>
            <a:r>
              <a:rPr lang="en-US" altLang="zh-CN" sz="1600" b="1" dirty="0">
                <a:latin typeface="+mn-ea"/>
                <a:cs typeface="Times New Roman" panose="02020603050405020304" pitchFamily="18" charset="0"/>
              </a:rPr>
              <a:t>PDF</a:t>
            </a:r>
            <a:r>
              <a:rPr lang="zh-CN" altLang="en-US" sz="1600" b="1" dirty="0">
                <a:latin typeface="+mn-ea"/>
                <a:cs typeface="Times New Roman" panose="02020603050405020304" pitchFamily="18" charset="0"/>
              </a:rPr>
              <a:t>进行打印；</a:t>
            </a:r>
            <a:endParaRPr lang="en-US" altLang="zh-CN" sz="1600" b="1" dirty="0"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475312" y="5266593"/>
            <a:ext cx="541363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400" b="1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点击右上角下载按钮，下载</a:t>
            </a:r>
            <a:r>
              <a:rPr lang="en-US" altLang="zh-CN" sz="1400" b="1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PDF</a:t>
            </a:r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进行打印后提交至学院。</a:t>
            </a:r>
          </a:p>
        </p:txBody>
      </p:sp>
      <p:sp>
        <p:nvSpPr>
          <p:cNvPr id="21" name="矩形 20"/>
          <p:cNvSpPr/>
          <p:nvPr/>
        </p:nvSpPr>
        <p:spPr>
          <a:xfrm>
            <a:off x="6986137" y="6499435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latin typeface="+mn-ea"/>
                <a:cs typeface="Times New Roman" panose="02020603050405020304" pitchFamily="18" charset="0"/>
              </a:rPr>
              <a:t>下载按钮</a:t>
            </a:r>
            <a:endParaRPr lang="zh-CN" altLang="en-US" sz="1400" dirty="0">
              <a:solidFill>
                <a:schemeClr val="accent1"/>
              </a:solidFill>
            </a:endParaRPr>
          </a:p>
        </p:txBody>
      </p:sp>
      <p:sp>
        <p:nvSpPr>
          <p:cNvPr id="22" name="iconfont-11899-5651573"/>
          <p:cNvSpPr>
            <a:spLocks noChangeAspect="1"/>
          </p:cNvSpPr>
          <p:nvPr/>
        </p:nvSpPr>
        <p:spPr bwMode="auto">
          <a:xfrm>
            <a:off x="7210516" y="5999268"/>
            <a:ext cx="609685" cy="419105"/>
          </a:xfrm>
          <a:custGeom>
            <a:avLst/>
            <a:gdLst>
              <a:gd name="T0" fmla="*/ 8386 w 10375"/>
              <a:gd name="T1" fmla="*/ 2675 h 7133"/>
              <a:gd name="T2" fmla="*/ 5188 w 10375"/>
              <a:gd name="T3" fmla="*/ 0 h 7133"/>
              <a:gd name="T4" fmla="*/ 2335 w 10375"/>
              <a:gd name="T5" fmla="*/ 1784 h 7133"/>
              <a:gd name="T6" fmla="*/ 0 w 10375"/>
              <a:gd name="T7" fmla="*/ 4459 h 7133"/>
              <a:gd name="T8" fmla="*/ 2594 w 10375"/>
              <a:gd name="T9" fmla="*/ 7133 h 7133"/>
              <a:gd name="T10" fmla="*/ 8213 w 10375"/>
              <a:gd name="T11" fmla="*/ 7133 h 7133"/>
              <a:gd name="T12" fmla="*/ 10374 w 10375"/>
              <a:gd name="T13" fmla="*/ 4904 h 7133"/>
              <a:gd name="T14" fmla="*/ 8386 w 10375"/>
              <a:gd name="T15" fmla="*/ 2675 h 7133"/>
              <a:gd name="T16" fmla="*/ 4322 w 10375"/>
              <a:gd name="T17" fmla="*/ 3567 h 7133"/>
              <a:gd name="T18" fmla="*/ 4322 w 10375"/>
              <a:gd name="T19" fmla="*/ 1945 h 7133"/>
              <a:gd name="T20" fmla="*/ 4485 w 10375"/>
              <a:gd name="T21" fmla="*/ 1783 h 7133"/>
              <a:gd name="T22" fmla="*/ 5890 w 10375"/>
              <a:gd name="T23" fmla="*/ 1783 h 7133"/>
              <a:gd name="T24" fmla="*/ 6052 w 10375"/>
              <a:gd name="T25" fmla="*/ 1945 h 7133"/>
              <a:gd name="T26" fmla="*/ 6052 w 10375"/>
              <a:gd name="T27" fmla="*/ 3567 h 7133"/>
              <a:gd name="T28" fmla="*/ 6966 w 10375"/>
              <a:gd name="T29" fmla="*/ 3567 h 7133"/>
              <a:gd name="T30" fmla="*/ 7082 w 10375"/>
              <a:gd name="T31" fmla="*/ 3841 h 7133"/>
              <a:gd name="T32" fmla="*/ 5304 w 10375"/>
              <a:gd name="T33" fmla="*/ 5675 h 7133"/>
              <a:gd name="T34" fmla="*/ 5071 w 10375"/>
              <a:gd name="T35" fmla="*/ 5675 h 7133"/>
              <a:gd name="T36" fmla="*/ 3293 w 10375"/>
              <a:gd name="T37" fmla="*/ 3841 h 7133"/>
              <a:gd name="T38" fmla="*/ 3409 w 10375"/>
              <a:gd name="T39" fmla="*/ 3566 h 7133"/>
              <a:gd name="T40" fmla="*/ 4322 w 10375"/>
              <a:gd name="T41" fmla="*/ 3567 h 7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375" h="7133">
                <a:moveTo>
                  <a:pt x="8386" y="2675"/>
                </a:moveTo>
                <a:cubicBezTo>
                  <a:pt x="8084" y="1159"/>
                  <a:pt x="6786" y="0"/>
                  <a:pt x="5188" y="0"/>
                </a:cubicBezTo>
                <a:cubicBezTo>
                  <a:pt x="3934" y="0"/>
                  <a:pt x="2854" y="714"/>
                  <a:pt x="2335" y="1784"/>
                </a:cubicBezTo>
                <a:cubicBezTo>
                  <a:pt x="994" y="1963"/>
                  <a:pt x="0" y="3077"/>
                  <a:pt x="0" y="4459"/>
                </a:cubicBezTo>
                <a:cubicBezTo>
                  <a:pt x="0" y="5930"/>
                  <a:pt x="1168" y="7133"/>
                  <a:pt x="2594" y="7133"/>
                </a:cubicBezTo>
                <a:lnTo>
                  <a:pt x="8213" y="7133"/>
                </a:lnTo>
                <a:cubicBezTo>
                  <a:pt x="9423" y="7133"/>
                  <a:pt x="10374" y="6152"/>
                  <a:pt x="10374" y="4904"/>
                </a:cubicBezTo>
                <a:cubicBezTo>
                  <a:pt x="10375" y="3745"/>
                  <a:pt x="9468" y="2764"/>
                  <a:pt x="8386" y="2675"/>
                </a:cubicBezTo>
                <a:close/>
                <a:moveTo>
                  <a:pt x="4322" y="3567"/>
                </a:moveTo>
                <a:lnTo>
                  <a:pt x="4322" y="1945"/>
                </a:lnTo>
                <a:cubicBezTo>
                  <a:pt x="4322" y="1855"/>
                  <a:pt x="4395" y="1783"/>
                  <a:pt x="4485" y="1783"/>
                </a:cubicBezTo>
                <a:lnTo>
                  <a:pt x="5890" y="1783"/>
                </a:lnTo>
                <a:cubicBezTo>
                  <a:pt x="5980" y="1783"/>
                  <a:pt x="6052" y="1855"/>
                  <a:pt x="6052" y="1945"/>
                </a:cubicBezTo>
                <a:lnTo>
                  <a:pt x="6052" y="3567"/>
                </a:lnTo>
                <a:lnTo>
                  <a:pt x="6966" y="3567"/>
                </a:lnTo>
                <a:cubicBezTo>
                  <a:pt x="7110" y="3567"/>
                  <a:pt x="7182" y="3739"/>
                  <a:pt x="7082" y="3841"/>
                </a:cubicBezTo>
                <a:lnTo>
                  <a:pt x="5304" y="5675"/>
                </a:lnTo>
                <a:cubicBezTo>
                  <a:pt x="5240" y="5742"/>
                  <a:pt x="5135" y="5742"/>
                  <a:pt x="5071" y="5675"/>
                </a:cubicBezTo>
                <a:lnTo>
                  <a:pt x="3293" y="3841"/>
                </a:lnTo>
                <a:cubicBezTo>
                  <a:pt x="3193" y="3739"/>
                  <a:pt x="3266" y="3566"/>
                  <a:pt x="3409" y="3566"/>
                </a:cubicBezTo>
                <a:lnTo>
                  <a:pt x="4322" y="35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cxnSp>
        <p:nvCxnSpPr>
          <p:cNvPr id="32" name="直接箭头连接符 31"/>
          <p:cNvCxnSpPr/>
          <p:nvPr/>
        </p:nvCxnSpPr>
        <p:spPr>
          <a:xfrm flipV="1">
            <a:off x="8309748" y="5999268"/>
            <a:ext cx="425690" cy="2095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395E70D1-FF64-4C40-90E6-4311553A5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774" y="1610198"/>
            <a:ext cx="9748452" cy="3037839"/>
          </a:xfrm>
          <a:prstGeom prst="rect">
            <a:avLst/>
          </a:prstGeom>
        </p:spPr>
      </p:pic>
      <p:sp>
        <p:nvSpPr>
          <p:cNvPr id="12" name="椭圆 11">
            <a:extLst>
              <a:ext uri="{FF2B5EF4-FFF2-40B4-BE49-F238E27FC236}">
                <a16:creationId xmlns:a16="http://schemas.microsoft.com/office/drawing/2014/main" id="{710E6F79-F338-4E41-B936-1AA7400EBB01}"/>
              </a:ext>
            </a:extLst>
          </p:cNvPr>
          <p:cNvSpPr/>
          <p:nvPr/>
        </p:nvSpPr>
        <p:spPr>
          <a:xfrm>
            <a:off x="6420051" y="2147315"/>
            <a:ext cx="1126155" cy="595885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36889497-BCF3-45D0-BD2E-67E9389CE01F}"/>
              </a:ext>
            </a:extLst>
          </p:cNvPr>
          <p:cNvSpPr/>
          <p:nvPr/>
        </p:nvSpPr>
        <p:spPr>
          <a:xfrm>
            <a:off x="3309487" y="4135420"/>
            <a:ext cx="1126155" cy="595885"/>
          </a:xfrm>
          <a:prstGeom prst="ellipse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5F7EB76A-C421-4B25-924D-33B7518D7DEE}"/>
              </a:ext>
            </a:extLst>
          </p:cNvPr>
          <p:cNvCxnSpPr>
            <a:cxnSpLocks/>
          </p:cNvCxnSpPr>
          <p:nvPr/>
        </p:nvCxnSpPr>
        <p:spPr>
          <a:xfrm flipH="1" flipV="1">
            <a:off x="4616189" y="4584613"/>
            <a:ext cx="800312" cy="28180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>
            <a:extLst>
              <a:ext uri="{FF2B5EF4-FFF2-40B4-BE49-F238E27FC236}">
                <a16:creationId xmlns:a16="http://schemas.microsoft.com/office/drawing/2014/main" id="{7F775E4B-8CB0-404A-B3B7-F101D3C159C4}"/>
              </a:ext>
            </a:extLst>
          </p:cNvPr>
          <p:cNvCxnSpPr>
            <a:cxnSpLocks/>
          </p:cNvCxnSpPr>
          <p:nvPr/>
        </p:nvCxnSpPr>
        <p:spPr>
          <a:xfrm flipH="1" flipV="1">
            <a:off x="7546206" y="2729910"/>
            <a:ext cx="800312" cy="281808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id="{AF50A544-3FBD-48F2-9C4E-34BE8EB45DE4}"/>
              </a:ext>
            </a:extLst>
          </p:cNvPr>
          <p:cNvSpPr/>
          <p:nvPr/>
        </p:nvSpPr>
        <p:spPr>
          <a:xfrm>
            <a:off x="8569862" y="297522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B0F0"/>
                </a:solidFill>
                <a:latin typeface="+mn-ea"/>
                <a:cs typeface="Times New Roman" panose="02020603050405020304" pitchFamily="18" charset="0"/>
              </a:rPr>
              <a:t>已办事项</a:t>
            </a:r>
            <a:endParaRPr lang="zh-CN" altLang="en-US" sz="1400" dirty="0">
              <a:solidFill>
                <a:srgbClr val="00B0F0"/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5C9F70C-B6DC-42C8-826F-E1FBB5F199C1}"/>
              </a:ext>
            </a:extLst>
          </p:cNvPr>
          <p:cNvSpPr/>
          <p:nvPr/>
        </p:nvSpPr>
        <p:spPr>
          <a:xfrm>
            <a:off x="5597048" y="4775957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rgbClr val="00B0F0"/>
                </a:solidFill>
                <a:latin typeface="+mn-ea"/>
                <a:cs typeface="Times New Roman" panose="02020603050405020304" pitchFamily="18" charset="0"/>
              </a:rPr>
              <a:t>点开申请</a:t>
            </a:r>
            <a:endParaRPr lang="zh-CN" altLang="en-US" sz="1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735;#140735;#370613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735;#140735;#370613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17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40735;#140735;#370613;"/>
</p:tagLst>
</file>

<file path=ppt/theme/theme1.xml><?xml version="1.0" encoding="utf-8"?>
<a:theme xmlns:a="http://schemas.openxmlformats.org/drawingml/2006/main" name="1_Office 主题​​">
  <a:themeElements>
    <a:clrScheme name="SJTU-2019">
      <a:dk1>
        <a:srgbClr val="000000"/>
      </a:dk1>
      <a:lt1>
        <a:srgbClr val="FFFFFF"/>
      </a:lt1>
      <a:dk2>
        <a:srgbClr val="1B1C21"/>
      </a:dk2>
      <a:lt2>
        <a:srgbClr val="DBDBDB"/>
      </a:lt2>
      <a:accent1>
        <a:srgbClr val="C8161E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外宣普适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1534</Words>
  <Application>Microsoft Office PowerPoint</Application>
  <PresentationFormat>宽屏</PresentationFormat>
  <Paragraphs>210</Paragraphs>
  <Slides>14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1" baseType="lpstr">
      <vt:lpstr>等线</vt:lpstr>
      <vt:lpstr>楷体</vt:lpstr>
      <vt:lpstr>微软雅黑</vt:lpstr>
      <vt:lpstr>Arial</vt:lpstr>
      <vt:lpstr>Calibri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胡 长俊</dc:creator>
  <cp:lastModifiedBy>莎</cp:lastModifiedBy>
  <cp:revision>120</cp:revision>
  <dcterms:created xsi:type="dcterms:W3CDTF">2020-11-04T02:30:00Z</dcterms:created>
  <dcterms:modified xsi:type="dcterms:W3CDTF">2022-11-13T13:23:29Z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2052-11.1.0.10938</vt:lpwstr>
  </property>
  <property fmtid="{D5CDD505-2E9C-101B-9397-08002B2CF9AE}" pid="3" name="ICV">
    <vt:lpwstr>A2EB037CCE93462584E7C85A048237A3</vt:lpwstr>
  </property>
</Properties>
</file>